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93edc5bde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393edc5bde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3393edc5bde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marR="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marR="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500"/>
          </a:xfrm>
          <a:prstGeom prst="rect">
            <a:avLst/>
          </a:prstGeom>
          <a:noFill/>
          <a:ln>
            <a:noFill/>
          </a:ln>
        </p:spPr>
      </p:sp>
      <p:sp>
        <p:nvSpPr>
          <p:cNvPr id="66" name="Google Shape;66;p1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00" y="1956625"/>
            <a:ext cx="5811900" cy="26289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7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rgbClr val="1C7DDB"/>
                </a:solidFill>
                <a:latin typeface="Arial"/>
                <a:ea typeface="Arial"/>
                <a:cs typeface="Arial"/>
                <a:sym typeface="Arial"/>
              </a:defRPr>
            </a:lvl1pPr>
            <a:lvl2pPr indent="0" lvl="1" marL="0" marR="0" algn="r">
              <a:spcBef>
                <a:spcPts val="0"/>
              </a:spcBef>
              <a:buNone/>
              <a:defRPr b="0" i="0" sz="1600" u="none" cap="none" strike="noStrike">
                <a:solidFill>
                  <a:srgbClr val="1C7DDB"/>
                </a:solidFill>
                <a:latin typeface="Arial"/>
                <a:ea typeface="Arial"/>
                <a:cs typeface="Arial"/>
                <a:sym typeface="Arial"/>
              </a:defRPr>
            </a:lvl2pPr>
            <a:lvl3pPr indent="0" lvl="2" marL="0" marR="0" algn="r">
              <a:spcBef>
                <a:spcPts val="0"/>
              </a:spcBef>
              <a:buNone/>
              <a:defRPr b="0" i="0" sz="1600" u="none" cap="none" strike="noStrike">
                <a:solidFill>
                  <a:srgbClr val="1C7DDB"/>
                </a:solidFill>
                <a:latin typeface="Arial"/>
                <a:ea typeface="Arial"/>
                <a:cs typeface="Arial"/>
                <a:sym typeface="Arial"/>
              </a:defRPr>
            </a:lvl3pPr>
            <a:lvl4pPr indent="0" lvl="3" marL="0" marR="0" algn="r">
              <a:spcBef>
                <a:spcPts val="0"/>
              </a:spcBef>
              <a:buNone/>
              <a:defRPr b="0" i="0" sz="1600" u="none" cap="none" strike="noStrike">
                <a:solidFill>
                  <a:srgbClr val="1C7DDB"/>
                </a:solidFill>
                <a:latin typeface="Arial"/>
                <a:ea typeface="Arial"/>
                <a:cs typeface="Arial"/>
                <a:sym typeface="Arial"/>
              </a:defRPr>
            </a:lvl4pPr>
            <a:lvl5pPr indent="0" lvl="4" marL="0" marR="0" algn="r">
              <a:spcBef>
                <a:spcPts val="0"/>
              </a:spcBef>
              <a:buNone/>
              <a:defRPr b="0" i="0" sz="1600" u="none" cap="none" strike="noStrike">
                <a:solidFill>
                  <a:srgbClr val="1C7DDB"/>
                </a:solidFill>
                <a:latin typeface="Arial"/>
                <a:ea typeface="Arial"/>
                <a:cs typeface="Arial"/>
                <a:sym typeface="Arial"/>
              </a:defRPr>
            </a:lvl5pPr>
            <a:lvl6pPr indent="0" lvl="5" marL="0" marR="0" algn="r">
              <a:spcBef>
                <a:spcPts val="0"/>
              </a:spcBef>
              <a:buNone/>
              <a:defRPr b="0" i="0" sz="1600" u="none" cap="none" strike="noStrike">
                <a:solidFill>
                  <a:srgbClr val="1C7DDB"/>
                </a:solidFill>
                <a:latin typeface="Arial"/>
                <a:ea typeface="Arial"/>
                <a:cs typeface="Arial"/>
                <a:sym typeface="Arial"/>
              </a:defRPr>
            </a:lvl6pPr>
            <a:lvl7pPr indent="0" lvl="6" marL="0" marR="0" algn="r">
              <a:spcBef>
                <a:spcPts val="0"/>
              </a:spcBef>
              <a:buNone/>
              <a:defRPr b="0" i="0" sz="1600" u="none" cap="none" strike="noStrike">
                <a:solidFill>
                  <a:srgbClr val="1C7DDB"/>
                </a:solidFill>
                <a:latin typeface="Arial"/>
                <a:ea typeface="Arial"/>
                <a:cs typeface="Arial"/>
                <a:sym typeface="Arial"/>
              </a:defRPr>
            </a:lvl7pPr>
            <a:lvl8pPr indent="0" lvl="7" marL="0" marR="0" algn="r">
              <a:spcBef>
                <a:spcPts val="0"/>
              </a:spcBef>
              <a:buNone/>
              <a:defRPr b="0" i="0" sz="1600" u="none" cap="none" strike="noStrike">
                <a:solidFill>
                  <a:srgbClr val="1C7DDB"/>
                </a:solidFill>
                <a:latin typeface="Arial"/>
                <a:ea typeface="Arial"/>
                <a:cs typeface="Arial"/>
                <a:sym typeface="Arial"/>
              </a:defRPr>
            </a:lvl8pPr>
            <a:lvl9pPr indent="0" lvl="8" marL="0" marR="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github.com/SisamK/Applied-Data-Science-Course/blob/main/labs-jupyter-spacex-Data%20wrangling.ipynb" TargetMode="External"/><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github.com/SisamK/Applied-Data-Science-Course/blob/main/edadataviz.ipynb" TargetMode="External"/><Relationship Id="rId5" Type="http://schemas.openxmlformats.org/officeDocument/2006/relationships/image" Target="../media/image3.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github.com/SisamK/Applied-Data-Science-Course/blob/main/jupyter-labs-eda-sql-coursera_sqllite%20(2).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github.com/SisamK/Applied-Data-Science-Course/blob/main/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github.com/SisamK/Applied-Data-Science-Course/blob/main/spacex_dash_app.py.1" TargetMode="External"/><Relationship Id="rId5" Type="http://schemas.openxmlformats.org/officeDocument/2006/relationships/image" Target="../media/image5.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s://github.com/SisamK/Applied-Data-Science-Course/blob/main/SpaceX_Machine%20Learning%20Prediction_Part_5.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ithub.com/SisamK/Applied-Data-Science-Course/blob/main/spacex_dash_app.py.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github.com/SisamK/Applied-Data-Science-Course/blob/main/jupyter-labs-spacex-data-collection-api.ipynb"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SisamK/Applied-Data-Science-Course/blob/main/jupyter-labs-webscraping.ipynb"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a:t>
            </a:r>
            <a:r>
              <a:rPr lang="en-US" sz="1800">
                <a:solidFill>
                  <a:schemeClr val="lt2"/>
                </a:solidFill>
              </a:rPr>
              <a:t>Sisam Khadka</a:t>
            </a:r>
            <a:r>
              <a:rPr b="0" i="0" lang="en-US" sz="1800" u="none" cap="none" strike="noStrike">
                <a:solidFill>
                  <a:schemeClr val="lt2"/>
                </a:solidFill>
                <a:latin typeface="Arial"/>
                <a:ea typeface="Arial"/>
                <a:cs typeface="Arial"/>
                <a:sym typeface="Arial"/>
              </a:rPr>
              <a:t>&gt;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a:t>
            </a:r>
            <a:r>
              <a:rPr lang="en-US" sz="1800">
                <a:solidFill>
                  <a:schemeClr val="lt2"/>
                </a:solidFill>
              </a:rPr>
              <a:t>2025-02-24</a:t>
            </a:r>
            <a:r>
              <a:rPr lang="en-US" sz="1800">
                <a:solidFill>
                  <a:schemeClr val="lt2"/>
                </a:solidFill>
                <a:latin typeface="Arial"/>
                <a:ea typeface="Arial"/>
                <a:cs typeface="Arial"/>
                <a:sym typeface="Arial"/>
              </a:rPr>
              <a:t>&gt;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53" name="Google Shape;153;p24"/>
          <p:cNvSpPr txBox="1"/>
          <p:nvPr>
            <p:ph idx="1" type="body"/>
          </p:nvPr>
        </p:nvSpPr>
        <p:spPr>
          <a:xfrm>
            <a:off x="233900" y="1462475"/>
            <a:ext cx="8222700" cy="5282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200">
                <a:solidFill>
                  <a:srgbClr val="292929"/>
                </a:solidFill>
                <a:latin typeface="Courier New"/>
                <a:ea typeface="Courier New"/>
                <a:cs typeface="Courier New"/>
                <a:sym typeface="Courier New"/>
              </a:rPr>
              <a:t>The data were processed by loading a CSV file containing SpaceX launch details. Exploratory Data Analysis (EDA) was performed to identify missing values and categorize numerical and categorical columns. Missing values in the "LandingPad" column were identified, and the number of launches by site, orbit type distribution, and mission outcomes were analyzed using value counts to understand the dataset better.</a:t>
            </a:r>
            <a:endParaRPr sz="2200">
              <a:solidFill>
                <a:srgbClr val="292929"/>
              </a:solidFill>
              <a:latin typeface="Courier New"/>
              <a:ea typeface="Courier New"/>
              <a:cs typeface="Courier New"/>
              <a:sym typeface="Courier New"/>
            </a:endParaRPr>
          </a:p>
          <a:p>
            <a:pPr indent="0" lvl="0" marL="0" marR="0" rtl="0" algn="l">
              <a:lnSpc>
                <a:spcPct val="90000"/>
              </a:lnSpc>
              <a:spcBef>
                <a:spcPts val="1200"/>
              </a:spcBef>
              <a:spcAft>
                <a:spcPts val="0"/>
              </a:spcAft>
              <a:buClr>
                <a:schemeClr val="dk1"/>
              </a:buClr>
              <a:buSzPts val="2800"/>
              <a:buFont typeface="Arial"/>
              <a:buNone/>
            </a:pPr>
            <a:r>
              <a:rPr lang="en-US" sz="2200" u="sng">
                <a:solidFill>
                  <a:schemeClr val="hlink"/>
                </a:solidFill>
                <a:latin typeface="Courier New"/>
                <a:ea typeface="Courier New"/>
                <a:cs typeface="Courier New"/>
                <a:sym typeface="Courier New"/>
                <a:hlinkClick r:id="rId4"/>
              </a:rPr>
              <a:t>https://github.com/SisamK/Applied-Data-Science-Course/blob/main/labs-jupyter-spacex-Data%20wrangling.ipynb</a:t>
            </a:r>
            <a:endParaRPr sz="2200">
              <a:solidFill>
                <a:schemeClr val="dk1"/>
              </a:solidFill>
              <a:latin typeface="Courier New"/>
              <a:ea typeface="Courier New"/>
              <a:cs typeface="Courier New"/>
              <a:sym typeface="Courier New"/>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Data Wrangling</a:t>
            </a:r>
            <a:endParaRPr>
              <a:latin typeface="Courier New"/>
              <a:ea typeface="Courier New"/>
              <a:cs typeface="Courier New"/>
              <a:sym typeface="Courier New"/>
            </a:endParaRPr>
          </a:p>
        </p:txBody>
      </p:sp>
      <p:pic>
        <p:nvPicPr>
          <p:cNvPr id="155" name="Google Shape;155;p24"/>
          <p:cNvPicPr preferRelativeResize="0"/>
          <p:nvPr/>
        </p:nvPicPr>
        <p:blipFill>
          <a:blip r:embed="rId5">
            <a:alphaModFix/>
          </a:blip>
          <a:stretch>
            <a:fillRect/>
          </a:stretch>
        </p:blipFill>
        <p:spPr>
          <a:xfrm>
            <a:off x="7955075" y="1240100"/>
            <a:ext cx="4236925" cy="360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611022" y="5645098"/>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800">
                <a:latin typeface="Courier New"/>
                <a:ea typeface="Courier New"/>
                <a:cs typeface="Courier New"/>
                <a:sym typeface="Courier New"/>
              </a:rPr>
              <a:t>‹#›</a:t>
            </a:fld>
            <a:endParaRPr sz="1800">
              <a:latin typeface="Courier New"/>
              <a:ea typeface="Courier New"/>
              <a:cs typeface="Courier New"/>
              <a:sym typeface="Courier New"/>
            </a:endParaRPr>
          </a:p>
        </p:txBody>
      </p:sp>
      <p:sp>
        <p:nvSpPr>
          <p:cNvPr id="161" name="Google Shape;161;p25"/>
          <p:cNvSpPr txBox="1"/>
          <p:nvPr>
            <p:ph idx="1" type="body"/>
          </p:nvPr>
        </p:nvSpPr>
        <p:spPr>
          <a:xfrm>
            <a:off x="95529" y="1605800"/>
            <a:ext cx="5507700" cy="43512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1400"/>
              </a:spcBef>
              <a:spcAft>
                <a:spcPts val="0"/>
              </a:spcAft>
              <a:buClr>
                <a:srgbClr val="292929"/>
              </a:buClr>
              <a:buSzPts val="1800"/>
              <a:buFont typeface="Courier New"/>
              <a:buChar char="•"/>
            </a:pPr>
            <a:r>
              <a:rPr lang="en-US" sz="1800">
                <a:solidFill>
                  <a:srgbClr val="292929"/>
                </a:solidFill>
                <a:latin typeface="Courier New"/>
                <a:ea typeface="Courier New"/>
                <a:cs typeface="Courier New"/>
                <a:sym typeface="Courier New"/>
              </a:rPr>
              <a:t>The analysis visualizes Falcon 9 first-stage landing success using scatter, bar, and line plots. Findings reveal improved success with experience, varied performance across launch sites and orbit types, and heavier payloads landing reliably in LEO, ISS, and Polar orbits. Over time, SpaceX’s success rate has increased, highlighting advancements in technology and operational efficiency.</a:t>
            </a:r>
            <a:endParaRPr sz="1800">
              <a:solidFill>
                <a:srgbClr val="292929"/>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rPr lang="en-US" sz="1800" u="sng">
                <a:solidFill>
                  <a:schemeClr val="hlink"/>
                </a:solidFill>
                <a:latin typeface="Courier New"/>
                <a:ea typeface="Courier New"/>
                <a:cs typeface="Courier New"/>
                <a:sym typeface="Courier New"/>
                <a:hlinkClick r:id="rId4"/>
              </a:rPr>
              <a:t>https://github.com/SisamK/Applied-Data-Science-Course/blob/main/edadataviz.ipynb</a:t>
            </a:r>
            <a:endParaRPr sz="1800">
              <a:solidFill>
                <a:schemeClr val="dk1"/>
              </a:solidFill>
              <a:latin typeface="Courier New"/>
              <a:ea typeface="Courier New"/>
              <a:cs typeface="Courier New"/>
              <a:sym typeface="Courier New"/>
            </a:endParaRPr>
          </a:p>
        </p:txBody>
      </p:sp>
      <p:sp>
        <p:nvSpPr>
          <p:cNvPr id="162" name="Google Shape;162;p25"/>
          <p:cNvSpPr txBox="1"/>
          <p:nvPr/>
        </p:nvSpPr>
        <p:spPr>
          <a:xfrm>
            <a:off x="666261" y="158175"/>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500">
                <a:solidFill>
                  <a:srgbClr val="0B49CB"/>
                </a:solidFill>
                <a:latin typeface="Courier New"/>
                <a:ea typeface="Courier New"/>
                <a:cs typeface="Courier New"/>
                <a:sym typeface="Courier New"/>
              </a:rPr>
              <a:t>EDA with Data Visualization</a:t>
            </a:r>
            <a:endParaRPr sz="2500">
              <a:latin typeface="Courier New"/>
              <a:ea typeface="Courier New"/>
              <a:cs typeface="Courier New"/>
              <a:sym typeface="Courier New"/>
            </a:endParaRPr>
          </a:p>
        </p:txBody>
      </p:sp>
      <p:pic>
        <p:nvPicPr>
          <p:cNvPr id="163" name="Google Shape;163;p25"/>
          <p:cNvPicPr preferRelativeResize="0"/>
          <p:nvPr/>
        </p:nvPicPr>
        <p:blipFill>
          <a:blip r:embed="rId5">
            <a:alphaModFix/>
          </a:blip>
          <a:stretch>
            <a:fillRect/>
          </a:stretch>
        </p:blipFill>
        <p:spPr>
          <a:xfrm>
            <a:off x="7588754" y="1326525"/>
            <a:ext cx="4219575" cy="3105150"/>
          </a:xfrm>
          <a:prstGeom prst="rect">
            <a:avLst/>
          </a:prstGeom>
          <a:noFill/>
          <a:ln>
            <a:noFill/>
          </a:ln>
        </p:spPr>
      </p:pic>
      <p:pic>
        <p:nvPicPr>
          <p:cNvPr id="164" name="Google Shape;164;p25"/>
          <p:cNvPicPr preferRelativeResize="0"/>
          <p:nvPr/>
        </p:nvPicPr>
        <p:blipFill>
          <a:blip r:embed="rId6">
            <a:alphaModFix/>
          </a:blip>
          <a:stretch>
            <a:fillRect/>
          </a:stretch>
        </p:blipFill>
        <p:spPr>
          <a:xfrm>
            <a:off x="5603229" y="4566750"/>
            <a:ext cx="2702992" cy="19891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26"/>
          <p:cNvSpPr txBox="1"/>
          <p:nvPr>
            <p:ph idx="1" type="body"/>
          </p:nvPr>
        </p:nvSpPr>
        <p:spPr>
          <a:xfrm>
            <a:off x="770000" y="1435375"/>
            <a:ext cx="11421900" cy="54225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Unique launch sites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DISTINCT LAUNCH_SITE FROM SPACEXTBL;</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Launch sites starting with 'CCA' (5 records)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LAUNCH_SITE FROM SPACEXTBL WHERE LAUNCH_SITE LIKE 'CCA%' LIMIT 5;</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Total payload mass by NASA (CRS)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SUM(PAYLOAD_MASS__KG_) FROM SPACEXTBL;</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Average payload mass by F9 v1.1</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AVG(PAYLOAD_MASS__KG_) FROM SPACEXTBL;</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First successful landing date on ground pad</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MIN(DATE) FROM SPACEXTBL;</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Boosters with successful drone ship landings &amp; payload mass between 4000 and 6000</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BOOSTER_VERSION FROM SPACEXTBL WHERE LANDING_OUTCOME = 'Success (drone ship)' AND PAYLOAD_MASS__KG_ BETWEEN 4000 AND 6000;</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Top 5 boosters with highest payload mass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BOOSTER_VERSION, PAYLOAD_MASS__KG_ FROM SPACEXTBL ORDER BY PAYLOAD_MASS__KG_ DESC LIMIT 5;</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Boosters with failed drone ship landings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BOOSTER_VERSION FROM SPACEXTBL WHERE LANDING_OUTCOME = 'Failure (drone ship)';</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Launch sites and launch counts</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LAUNCH_SITE, COUNT(*) FROM SPACEXTBL GROUP BY LAUNCH_SITE;</a:t>
            </a:r>
            <a:endParaRPr sz="12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b="1" lang="en-US" sz="1200">
                <a:solidFill>
                  <a:schemeClr val="dk1"/>
                </a:solidFill>
                <a:latin typeface="Courier New"/>
                <a:ea typeface="Courier New"/>
                <a:cs typeface="Courier New"/>
                <a:sym typeface="Courier New"/>
              </a:rPr>
              <a:t>All launches with payload mass, mission, and outcome</a:t>
            </a:r>
            <a:r>
              <a:rPr lang="en-US" sz="1200">
                <a:solidFill>
                  <a:schemeClr val="dk1"/>
                </a:solidFill>
                <a:latin typeface="Courier New"/>
                <a:ea typeface="Courier New"/>
                <a:cs typeface="Courier New"/>
                <a:sym typeface="Courier New"/>
              </a:rPr>
              <a:t>:</a:t>
            </a:r>
            <a:br>
              <a:rPr lang="en-US" sz="1200">
                <a:solidFill>
                  <a:schemeClr val="dk1"/>
                </a:solidFill>
                <a:latin typeface="Courier New"/>
                <a:ea typeface="Courier New"/>
                <a:cs typeface="Courier New"/>
                <a:sym typeface="Courier New"/>
              </a:rPr>
            </a:br>
            <a:r>
              <a:rPr lang="en-US" sz="1200">
                <a:solidFill>
                  <a:schemeClr val="dk1"/>
                </a:solidFill>
                <a:latin typeface="Courier New"/>
                <a:ea typeface="Courier New"/>
                <a:cs typeface="Courier New"/>
                <a:sym typeface="Courier New"/>
              </a:rPr>
              <a:t>SELECT DATE, PAYLOAD_MASS__KG_, MISSION_NAME, LANDING_OUTCOME FROM SPACEXTBL;</a:t>
            </a:r>
            <a:endParaRPr sz="1100">
              <a:solidFill>
                <a:schemeClr val="dk1"/>
              </a:solidFill>
              <a:latin typeface="Courier New"/>
              <a:ea typeface="Courier New"/>
              <a:cs typeface="Courier New"/>
              <a:sym typeface="Courier New"/>
            </a:endParaRPr>
          </a:p>
          <a:p>
            <a:pPr indent="-50800" lvl="0" marL="228600" rtl="0" algn="l">
              <a:lnSpc>
                <a:spcPct val="90000"/>
              </a:lnSpc>
              <a:spcBef>
                <a:spcPts val="1000"/>
              </a:spcBef>
              <a:spcAft>
                <a:spcPts val="0"/>
              </a:spcAft>
              <a:buClr>
                <a:schemeClr val="dk1"/>
              </a:buClr>
              <a:buSzPts val="1100"/>
              <a:buFont typeface="Arial"/>
              <a:buNone/>
            </a:pPr>
            <a:r>
              <a:rPr lang="en-US" sz="2100" u="sng">
                <a:solidFill>
                  <a:schemeClr val="hlink"/>
                </a:solidFill>
                <a:latin typeface="Courier New"/>
                <a:ea typeface="Courier New"/>
                <a:cs typeface="Courier New"/>
                <a:sym typeface="Courier New"/>
                <a:hlinkClick r:id="rId4"/>
              </a:rPr>
              <a:t>https://github.com/SisamK/Applied-Data-Science-Course/blob/main/jupyter-labs-eda-sql-coursera_sqllite%20(2).ipynb</a:t>
            </a:r>
            <a:endParaRPr sz="1100">
              <a:solidFill>
                <a:schemeClr val="dk1"/>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t/>
            </a:r>
            <a:endParaRPr sz="1800">
              <a:solidFill>
                <a:schemeClr val="dk1"/>
              </a:solidFill>
              <a:latin typeface="Courier New"/>
              <a:ea typeface="Courier New"/>
              <a:cs typeface="Courier New"/>
              <a:sym typeface="Courier New"/>
            </a:endParaRPr>
          </a:p>
        </p:txBody>
      </p:sp>
      <p:sp>
        <p:nvSpPr>
          <p:cNvPr id="171" name="Google Shape;17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EDA with SQL</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77" name="Google Shape;177;p27"/>
          <p:cNvSpPr txBox="1"/>
          <p:nvPr>
            <p:ph idx="1" type="body"/>
          </p:nvPr>
        </p:nvSpPr>
        <p:spPr>
          <a:xfrm>
            <a:off x="630675" y="1477299"/>
            <a:ext cx="10515600" cy="5232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Courier New"/>
                <a:ea typeface="Courier New"/>
                <a:cs typeface="Courier New"/>
                <a:sym typeface="Courier New"/>
              </a:rPr>
              <a:t>In the Folium map, I added:</a:t>
            </a:r>
            <a:endParaRPr sz="2000">
              <a:solidFill>
                <a:schemeClr val="dk1"/>
              </a:solidFill>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Folium Map</a:t>
            </a:r>
            <a:r>
              <a:rPr lang="en-US" sz="2000">
                <a:solidFill>
                  <a:schemeClr val="dk1"/>
                </a:solidFill>
                <a:latin typeface="Courier New"/>
                <a:ea typeface="Courier New"/>
                <a:cs typeface="Courier New"/>
                <a:sym typeface="Courier New"/>
              </a:rPr>
              <a:t> – Initializes the map, centered on NASA Johnson Space Center.</a:t>
            </a:r>
            <a:endParaRPr sz="20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Circular Markers</a:t>
            </a:r>
            <a:r>
              <a:rPr lang="en-US" sz="2000">
                <a:solidFill>
                  <a:schemeClr val="dk1"/>
                </a:solidFill>
                <a:latin typeface="Courier New"/>
                <a:ea typeface="Courier New"/>
                <a:cs typeface="Courier New"/>
                <a:sym typeface="Courier New"/>
              </a:rPr>
              <a:t> – Highlight launch sites with labels for easy identification.</a:t>
            </a:r>
            <a:endParaRPr sz="20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Text Labels</a:t>
            </a:r>
            <a:r>
              <a:rPr lang="en-US" sz="2000">
                <a:solidFill>
                  <a:schemeClr val="dk1"/>
                </a:solidFill>
                <a:latin typeface="Courier New"/>
                <a:ea typeface="Courier New"/>
                <a:cs typeface="Courier New"/>
                <a:sym typeface="Courier New"/>
              </a:rPr>
              <a:t> – Display site names without clicking markers.</a:t>
            </a:r>
            <a:endParaRPr sz="20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Marker Clusters</a:t>
            </a:r>
            <a:r>
              <a:rPr lang="en-US" sz="2000">
                <a:solidFill>
                  <a:schemeClr val="dk1"/>
                </a:solidFill>
                <a:latin typeface="Courier New"/>
                <a:ea typeface="Courier New"/>
                <a:cs typeface="Courier New"/>
                <a:sym typeface="Courier New"/>
              </a:rPr>
              <a:t> – Reduce clutter by grouping launch markers.</a:t>
            </a:r>
            <a:endParaRPr sz="20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Success/Failure Markers</a:t>
            </a:r>
            <a:r>
              <a:rPr lang="en-US" sz="2000">
                <a:solidFill>
                  <a:schemeClr val="dk1"/>
                </a:solidFill>
                <a:latin typeface="Courier New"/>
                <a:ea typeface="Courier New"/>
                <a:cs typeface="Courier New"/>
                <a:sym typeface="Courier New"/>
              </a:rPr>
              <a:t> – Green for success, red for failure.</a:t>
            </a:r>
            <a:endParaRPr sz="2000">
              <a:solidFill>
                <a:schemeClr val="dk1"/>
              </a:solidFill>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AutoNum type="arabicPeriod"/>
            </a:pPr>
            <a:r>
              <a:rPr b="1" lang="en-US" sz="2000">
                <a:solidFill>
                  <a:schemeClr val="dk1"/>
                </a:solidFill>
                <a:latin typeface="Courier New"/>
                <a:ea typeface="Courier New"/>
                <a:cs typeface="Courier New"/>
                <a:sym typeface="Courier New"/>
              </a:rPr>
              <a:t>Color Function</a:t>
            </a:r>
            <a:r>
              <a:rPr lang="en-US" sz="2000">
                <a:solidFill>
                  <a:schemeClr val="dk1"/>
                </a:solidFill>
                <a:latin typeface="Courier New"/>
                <a:ea typeface="Courier New"/>
                <a:cs typeface="Courier New"/>
                <a:sym typeface="Courier New"/>
              </a:rPr>
              <a:t> – Dynamically assigns marker colors based on launch outcomes.</a:t>
            </a:r>
            <a:endParaRPr sz="2000">
              <a:latin typeface="Courier New"/>
              <a:ea typeface="Courier New"/>
              <a:cs typeface="Courier New"/>
              <a:sym typeface="Courier New"/>
            </a:endParaRPr>
          </a:p>
          <a:p>
            <a:pPr indent="-50800" lvl="0" marL="228600" marR="0" rtl="0" algn="l">
              <a:lnSpc>
                <a:spcPct val="90000"/>
              </a:lnSpc>
              <a:spcBef>
                <a:spcPts val="1200"/>
              </a:spcBef>
              <a:spcAft>
                <a:spcPts val="0"/>
              </a:spcAft>
              <a:buClr>
                <a:schemeClr val="dk1"/>
              </a:buClr>
              <a:buSzPts val="2800"/>
              <a:buFont typeface="Arial"/>
              <a:buNone/>
            </a:pPr>
            <a:r>
              <a:rPr lang="en-US" sz="2000" u="sng">
                <a:solidFill>
                  <a:schemeClr val="hlink"/>
                </a:solidFill>
                <a:latin typeface="Courier New"/>
                <a:ea typeface="Courier New"/>
                <a:cs typeface="Courier New"/>
                <a:sym typeface="Courier New"/>
                <a:hlinkClick r:id="rId4"/>
              </a:rPr>
              <a:t>https://github.com/SisamK/Applied-Data-Science-Course/blob/main/lab_jupyter_launch_site_location.ipynb</a:t>
            </a:r>
            <a:endParaRPr sz="2000">
              <a:solidFill>
                <a:schemeClr val="dk1"/>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t/>
            </a:r>
            <a:endParaRPr sz="2000">
              <a:solidFill>
                <a:schemeClr val="dk1"/>
              </a:solidFill>
              <a:latin typeface="Courier New"/>
              <a:ea typeface="Courier New"/>
              <a:cs typeface="Courier New"/>
              <a:sym typeface="Courier New"/>
            </a:endParaRPr>
          </a:p>
        </p:txBody>
      </p:sp>
      <p:sp>
        <p:nvSpPr>
          <p:cNvPr id="178" name="Google Shape;17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Build an Interactive Map with Folium</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84" name="Google Shape;184;p28"/>
          <p:cNvSpPr txBox="1"/>
          <p:nvPr>
            <p:ph idx="1" type="body"/>
          </p:nvPr>
        </p:nvSpPr>
        <p:spPr>
          <a:xfrm>
            <a:off x="0" y="1410300"/>
            <a:ext cx="7419000" cy="5351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The dashboard includes a </a:t>
            </a:r>
            <a:r>
              <a:rPr b="1" lang="en-US" sz="1800">
                <a:solidFill>
                  <a:schemeClr val="dk1"/>
                </a:solidFill>
                <a:latin typeface="Courier New"/>
                <a:ea typeface="Courier New"/>
                <a:cs typeface="Courier New"/>
                <a:sym typeface="Courier New"/>
              </a:rPr>
              <a:t>Launch Site Dropdown</a:t>
            </a:r>
            <a:r>
              <a:rPr lang="en-US" sz="1800">
                <a:solidFill>
                  <a:schemeClr val="dk1"/>
                </a:solidFill>
                <a:latin typeface="Courier New"/>
                <a:ea typeface="Courier New"/>
                <a:cs typeface="Courier New"/>
                <a:sym typeface="Courier New"/>
              </a:rPr>
              <a:t> to filter data by specific launch sites or view all sites together. A </a:t>
            </a:r>
            <a:r>
              <a:rPr b="1" lang="en-US" sz="1800">
                <a:solidFill>
                  <a:schemeClr val="dk1"/>
                </a:solidFill>
                <a:latin typeface="Courier New"/>
                <a:ea typeface="Courier New"/>
                <a:cs typeface="Courier New"/>
                <a:sym typeface="Courier New"/>
              </a:rPr>
              <a:t>Success Pie Chart</a:t>
            </a:r>
            <a:r>
              <a:rPr lang="en-US" sz="1800">
                <a:solidFill>
                  <a:schemeClr val="dk1"/>
                </a:solidFill>
                <a:latin typeface="Courier New"/>
                <a:ea typeface="Courier New"/>
                <a:cs typeface="Courier New"/>
                <a:sym typeface="Courier New"/>
              </a:rPr>
              <a:t> visualizes the success and failure rates for the selected site, offering a quick overview of launch success. The </a:t>
            </a:r>
            <a:r>
              <a:rPr b="1" lang="en-US" sz="1800">
                <a:solidFill>
                  <a:schemeClr val="dk1"/>
                </a:solidFill>
                <a:latin typeface="Courier New"/>
                <a:ea typeface="Courier New"/>
                <a:cs typeface="Courier New"/>
                <a:sym typeface="Courier New"/>
              </a:rPr>
              <a:t>Payload Range Slider</a:t>
            </a:r>
            <a:r>
              <a:rPr lang="en-US" sz="1800">
                <a:solidFill>
                  <a:schemeClr val="dk1"/>
                </a:solidFill>
                <a:latin typeface="Courier New"/>
                <a:ea typeface="Courier New"/>
                <a:cs typeface="Courier New"/>
                <a:sym typeface="Courier New"/>
              </a:rPr>
              <a:t> allows users to select a payload mass range and analyze its impact on launch success. A </a:t>
            </a:r>
            <a:r>
              <a:rPr b="1" lang="en-US" sz="1800">
                <a:solidFill>
                  <a:schemeClr val="dk1"/>
                </a:solidFill>
                <a:latin typeface="Courier New"/>
                <a:ea typeface="Courier New"/>
                <a:cs typeface="Courier New"/>
                <a:sym typeface="Courier New"/>
              </a:rPr>
              <a:t>Success vs. Payload Scatter Plot</a:t>
            </a:r>
            <a:r>
              <a:rPr lang="en-US" sz="1800">
                <a:solidFill>
                  <a:schemeClr val="dk1"/>
                </a:solidFill>
                <a:latin typeface="Courier New"/>
                <a:ea typeface="Courier New"/>
                <a:cs typeface="Courier New"/>
                <a:sym typeface="Courier New"/>
              </a:rPr>
              <a:t> displays the relationship between payload size and mission success, with color-coding for different booster versions. These components together enable interactive exploration of SpaceX launch data to uncover insights about success rates, payloads, and boosters.</a:t>
            </a:r>
            <a:endParaRPr sz="1800">
              <a:latin typeface="Courier New"/>
              <a:ea typeface="Courier New"/>
              <a:cs typeface="Courier New"/>
              <a:sym typeface="Courier New"/>
            </a:endParaRPr>
          </a:p>
          <a:p>
            <a:pPr indent="0" lvl="0" marL="177800" marR="0" rtl="0" algn="l">
              <a:lnSpc>
                <a:spcPct val="90000"/>
              </a:lnSpc>
              <a:spcBef>
                <a:spcPts val="1200"/>
              </a:spcBef>
              <a:spcAft>
                <a:spcPts val="0"/>
              </a:spcAft>
              <a:buClr>
                <a:schemeClr val="dk1"/>
              </a:buClr>
              <a:buSzPts val="2800"/>
              <a:buFont typeface="Arial"/>
              <a:buNone/>
            </a:pPr>
            <a:r>
              <a:rPr lang="en-US" sz="1800" u="sng">
                <a:solidFill>
                  <a:schemeClr val="hlink"/>
                </a:solidFill>
                <a:latin typeface="Courier New"/>
                <a:ea typeface="Courier New"/>
                <a:cs typeface="Courier New"/>
                <a:sym typeface="Courier New"/>
                <a:hlinkClick r:id="rId4"/>
              </a:rPr>
              <a:t>https://github.com/SisamK/Applied-Data-Science-Course/blob/main/spacex_dash_app.py.1</a:t>
            </a:r>
            <a:endParaRPr sz="1800">
              <a:solidFill>
                <a:schemeClr val="dk1"/>
              </a:solidFill>
              <a:latin typeface="Courier New"/>
              <a:ea typeface="Courier New"/>
              <a:cs typeface="Courier New"/>
              <a:sym typeface="Courier New"/>
            </a:endParaRPr>
          </a:p>
        </p:txBody>
      </p:sp>
      <p:sp>
        <p:nvSpPr>
          <p:cNvPr id="185" name="Google Shape;18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Build a Dashboard with Plotly Dash</a:t>
            </a:r>
            <a:endParaRPr>
              <a:latin typeface="Courier New"/>
              <a:ea typeface="Courier New"/>
              <a:cs typeface="Courier New"/>
              <a:sym typeface="Courier New"/>
            </a:endParaRPr>
          </a:p>
        </p:txBody>
      </p:sp>
      <p:pic>
        <p:nvPicPr>
          <p:cNvPr id="186" name="Google Shape;186;p28"/>
          <p:cNvPicPr preferRelativeResize="0"/>
          <p:nvPr/>
        </p:nvPicPr>
        <p:blipFill>
          <a:blip r:embed="rId5">
            <a:alphaModFix/>
          </a:blip>
          <a:stretch>
            <a:fillRect/>
          </a:stretch>
        </p:blipFill>
        <p:spPr>
          <a:xfrm>
            <a:off x="7571400" y="1240099"/>
            <a:ext cx="4468200" cy="1836247"/>
          </a:xfrm>
          <a:prstGeom prst="rect">
            <a:avLst/>
          </a:prstGeom>
          <a:noFill/>
          <a:ln>
            <a:noFill/>
          </a:ln>
        </p:spPr>
      </p:pic>
      <p:pic>
        <p:nvPicPr>
          <p:cNvPr id="187" name="Google Shape;187;p28"/>
          <p:cNvPicPr preferRelativeResize="0"/>
          <p:nvPr/>
        </p:nvPicPr>
        <p:blipFill>
          <a:blip r:embed="rId6">
            <a:alphaModFix/>
          </a:blip>
          <a:stretch>
            <a:fillRect/>
          </a:stretch>
        </p:blipFill>
        <p:spPr>
          <a:xfrm>
            <a:off x="7571400" y="3228746"/>
            <a:ext cx="4468200" cy="255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93" name="Google Shape;193;p29"/>
          <p:cNvSpPr txBox="1"/>
          <p:nvPr>
            <p:ph idx="1" type="body"/>
          </p:nvPr>
        </p:nvSpPr>
        <p:spPr>
          <a:xfrm>
            <a:off x="1155060" y="1587900"/>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100">
                <a:latin typeface="Courier New"/>
                <a:ea typeface="Courier New"/>
                <a:cs typeface="Courier New"/>
                <a:sym typeface="Courier New"/>
              </a:rPr>
              <a:t>To build the classification model, I started by preprocessing the dataset, including handling any missing values, and then standardized the features for consistent scaling. I split the data into training and testing sets to evaluate model performance on unseen data. I experimented with multiple classification algorithms, including Logistic Regression, Support Vector Machines, Decision Trees, and K-Nearest Neighbors, and performed a grid search to optimize their hyperparameters. After evaluating each model using accuracy and the confusion matrix, I determined the best-performing model based on its ability to predict successful Falcon 9 landings.</a:t>
            </a:r>
            <a:endParaRPr sz="2100">
              <a:latin typeface="Courier New"/>
              <a:ea typeface="Courier New"/>
              <a:cs typeface="Courier New"/>
              <a:sym typeface="Courier New"/>
            </a:endParaRPr>
          </a:p>
          <a:p>
            <a:pPr indent="0" lvl="0" marL="0" marR="0" rtl="0" algn="l">
              <a:lnSpc>
                <a:spcPct val="100000"/>
              </a:lnSpc>
              <a:spcBef>
                <a:spcPts val="1400"/>
              </a:spcBef>
              <a:spcAft>
                <a:spcPts val="0"/>
              </a:spcAft>
              <a:buNone/>
            </a:pPr>
            <a:r>
              <a:rPr lang="en-US" sz="2100" u="sng">
                <a:solidFill>
                  <a:schemeClr val="hlink"/>
                </a:solidFill>
                <a:latin typeface="Courier New"/>
                <a:ea typeface="Courier New"/>
                <a:cs typeface="Courier New"/>
                <a:sym typeface="Courier New"/>
                <a:hlinkClick r:id="rId4"/>
              </a:rPr>
              <a:t>https://github.com/SisamK/Applied-Data-Science-Course/blob/main/SpaceX_Machine%20Learning%20Prediction_Part_5.ipynb</a:t>
            </a:r>
            <a:endParaRPr sz="2100">
              <a:solidFill>
                <a:schemeClr val="dk1"/>
              </a:solidFill>
              <a:latin typeface="Courier New"/>
              <a:ea typeface="Courier New"/>
              <a:cs typeface="Courier New"/>
              <a:sym typeface="Courier New"/>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Predictive Analysis (Classification)</a:t>
            </a:r>
            <a:endParaRPr>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0"/>
              </a:spcBef>
              <a:spcAft>
                <a:spcPts val="0"/>
              </a:spcAft>
              <a:buClr>
                <a:srgbClr val="292929"/>
              </a:buClr>
              <a:buSzPct val="100000"/>
              <a:buFont typeface="Courier New"/>
              <a:buChar char="•"/>
            </a:pPr>
            <a:r>
              <a:rPr lang="en-US" sz="2200">
                <a:solidFill>
                  <a:srgbClr val="292929"/>
                </a:solidFill>
                <a:latin typeface="Courier New"/>
                <a:ea typeface="Courier New"/>
                <a:cs typeface="Courier New"/>
                <a:sym typeface="Courier New"/>
              </a:rPr>
              <a:t>Exploratory data analysis results</a:t>
            </a:r>
            <a:endParaRPr>
              <a:latin typeface="Courier New"/>
              <a:ea typeface="Courier New"/>
              <a:cs typeface="Courier New"/>
              <a:sym typeface="Courier New"/>
            </a:endParaRPr>
          </a:p>
          <a:p>
            <a:pPr indent="-207645" lvl="0" marL="228600" marR="0" rtl="0" algn="l">
              <a:lnSpc>
                <a:spcPct val="100000"/>
              </a:lnSpc>
              <a:spcBef>
                <a:spcPts val="1400"/>
              </a:spcBef>
              <a:spcAft>
                <a:spcPts val="0"/>
              </a:spcAft>
              <a:buClr>
                <a:srgbClr val="292929"/>
              </a:buClr>
              <a:buSzPct val="100000"/>
              <a:buFont typeface="Courier New"/>
              <a:buChar char="•"/>
            </a:pPr>
            <a:r>
              <a:rPr lang="en-US" sz="2200">
                <a:solidFill>
                  <a:srgbClr val="292929"/>
                </a:solidFill>
                <a:latin typeface="Courier New"/>
                <a:ea typeface="Courier New"/>
                <a:cs typeface="Courier New"/>
                <a:sym typeface="Courier New"/>
              </a:rPr>
              <a:t>Interactive analytics demo in screenshots</a:t>
            </a:r>
            <a:endParaRPr>
              <a:latin typeface="Courier New"/>
              <a:ea typeface="Courier New"/>
              <a:cs typeface="Courier New"/>
              <a:sym typeface="Courier New"/>
            </a:endParaRPr>
          </a:p>
          <a:p>
            <a:pPr indent="-207645" lvl="0" marL="228600" marR="0" rtl="0" algn="l">
              <a:lnSpc>
                <a:spcPct val="100000"/>
              </a:lnSpc>
              <a:spcBef>
                <a:spcPts val="1400"/>
              </a:spcBef>
              <a:spcAft>
                <a:spcPts val="0"/>
              </a:spcAft>
              <a:buClr>
                <a:srgbClr val="292929"/>
              </a:buClr>
              <a:buSzPct val="100000"/>
              <a:buFont typeface="Courier New"/>
              <a:buChar char="•"/>
            </a:pPr>
            <a:r>
              <a:rPr lang="en-US" sz="2200">
                <a:solidFill>
                  <a:srgbClr val="292929"/>
                </a:solidFill>
                <a:latin typeface="Courier New"/>
                <a:ea typeface="Courier New"/>
                <a:cs typeface="Courier New"/>
                <a:sym typeface="Courier New"/>
              </a:rPr>
              <a:t>Predictive analysis results</a:t>
            </a:r>
            <a:endParaRPr>
              <a:latin typeface="Courier New"/>
              <a:ea typeface="Courier New"/>
              <a:cs typeface="Courier New"/>
              <a:sym typeface="Courier New"/>
            </a:endParaRPr>
          </a:p>
          <a:p>
            <a:pPr indent="-114300" lvl="1" marL="685800" marR="0" rtl="0" algn="l">
              <a:lnSpc>
                <a:spcPct val="90000"/>
              </a:lnSpc>
              <a:spcBef>
                <a:spcPts val="500"/>
              </a:spcBef>
              <a:spcAft>
                <a:spcPts val="0"/>
              </a:spcAft>
              <a:buClr>
                <a:srgbClr val="0070C0"/>
              </a:buClr>
              <a:buSzPct val="100000"/>
              <a:buFont typeface="Arial"/>
              <a:buNone/>
            </a:pPr>
            <a:r>
              <a:t/>
            </a:r>
            <a:endParaRPr i="0" sz="1800" u="none" cap="none" strike="noStrike">
              <a:solidFill>
                <a:srgbClr val="0070C0"/>
              </a:solidFill>
              <a:latin typeface="Courier New"/>
              <a:ea typeface="Courier New"/>
              <a:cs typeface="Courier New"/>
              <a:sym typeface="Courier New"/>
            </a:endParaRPr>
          </a:p>
          <a:p>
            <a:pPr indent="0" lvl="1" marL="457200" marR="0" rtl="0" algn="l">
              <a:lnSpc>
                <a:spcPct val="90000"/>
              </a:lnSpc>
              <a:spcBef>
                <a:spcPts val="500"/>
              </a:spcBef>
              <a:spcAft>
                <a:spcPts val="0"/>
              </a:spcAft>
              <a:buClr>
                <a:srgbClr val="0070C0"/>
              </a:buClr>
              <a:buSzPct val="100000"/>
              <a:buFont typeface="Arial"/>
              <a:buNone/>
            </a:pPr>
            <a:r>
              <a:t/>
            </a:r>
            <a:endParaRPr i="0" sz="1800" u="none" cap="none" strike="noStrike">
              <a:solidFill>
                <a:srgbClr val="0070C0"/>
              </a:solidFill>
              <a:latin typeface="Courier New"/>
              <a:ea typeface="Courier New"/>
              <a:cs typeface="Courier New"/>
              <a:sym typeface="Courier New"/>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Results</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32"/>
          <p:cNvSpPr txBox="1"/>
          <p:nvPr>
            <p:ph idx="1" type="body"/>
          </p:nvPr>
        </p:nvSpPr>
        <p:spPr>
          <a:xfrm>
            <a:off x="847700" y="1572550"/>
            <a:ext cx="10323900" cy="119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688"/>
              <a:buFont typeface="Arial"/>
              <a:buNone/>
            </a:pPr>
            <a:r>
              <a:rPr lang="en-US" sz="2375">
                <a:solidFill>
                  <a:srgbClr val="292929"/>
                </a:solidFill>
                <a:latin typeface="Courier New"/>
                <a:ea typeface="Courier New"/>
                <a:cs typeface="Courier New"/>
                <a:sym typeface="Courier New"/>
              </a:rPr>
              <a:t>From the plot, we found that the larger the flight amount at a launch site, the</a:t>
            </a:r>
            <a:endParaRPr sz="2375">
              <a:solidFill>
                <a:srgbClr val="292929"/>
              </a:solidFill>
              <a:latin typeface="Courier New"/>
              <a:ea typeface="Courier New"/>
              <a:cs typeface="Courier New"/>
              <a:sym typeface="Courier New"/>
            </a:endParaRPr>
          </a:p>
          <a:p>
            <a:pPr indent="0" lvl="0" marL="0" rtl="0" algn="l">
              <a:spcBef>
                <a:spcPts val="0"/>
              </a:spcBef>
              <a:spcAft>
                <a:spcPts val="0"/>
              </a:spcAft>
              <a:buClr>
                <a:schemeClr val="dk1"/>
              </a:buClr>
              <a:buSzPts val="688"/>
              <a:buFont typeface="Arial"/>
              <a:buNone/>
            </a:pPr>
            <a:r>
              <a:rPr lang="en-US" sz="2375">
                <a:solidFill>
                  <a:srgbClr val="292929"/>
                </a:solidFill>
                <a:latin typeface="Courier New"/>
                <a:ea typeface="Courier New"/>
                <a:cs typeface="Courier New"/>
                <a:sym typeface="Courier New"/>
              </a:rPr>
              <a:t>greater the success rate at a launch site.</a:t>
            </a:r>
            <a:endParaRPr sz="2375">
              <a:solidFill>
                <a:srgbClr val="292929"/>
              </a:solidFill>
              <a:latin typeface="Courier New"/>
              <a:ea typeface="Courier New"/>
              <a:cs typeface="Courier New"/>
              <a:sym typeface="Courier New"/>
            </a:endParaRPr>
          </a:p>
          <a:p>
            <a:pPr indent="0" lvl="0" marL="0" marR="0" rtl="0" algn="l">
              <a:lnSpc>
                <a:spcPct val="100000"/>
              </a:lnSpc>
              <a:spcBef>
                <a:spcPts val="0"/>
              </a:spcBef>
              <a:spcAft>
                <a:spcPts val="0"/>
              </a:spcAft>
              <a:buSzPts val="688"/>
              <a:buNone/>
            </a:pPr>
            <a:r>
              <a:t/>
            </a:r>
            <a:endParaRPr sz="2375">
              <a:solidFill>
                <a:srgbClr val="292929"/>
              </a:solidFill>
              <a:latin typeface="Courier New"/>
              <a:ea typeface="Courier New"/>
              <a:cs typeface="Courier New"/>
              <a:sym typeface="Courier New"/>
            </a:endParaRPr>
          </a:p>
        </p:txBody>
      </p:sp>
      <p:sp>
        <p:nvSpPr>
          <p:cNvPr id="214" name="Google Shape;214;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Flight Number vs. Launch Site</a:t>
            </a:r>
            <a:endParaRPr sz="4000">
              <a:solidFill>
                <a:srgbClr val="0B49CB"/>
              </a:solidFill>
              <a:latin typeface="Courier New"/>
              <a:ea typeface="Courier New"/>
              <a:cs typeface="Courier New"/>
              <a:sym typeface="Courier New"/>
            </a:endParaRPr>
          </a:p>
        </p:txBody>
      </p:sp>
      <p:pic>
        <p:nvPicPr>
          <p:cNvPr id="215" name="Google Shape;215;p32"/>
          <p:cNvPicPr preferRelativeResize="0"/>
          <p:nvPr/>
        </p:nvPicPr>
        <p:blipFill>
          <a:blip r:embed="rId4">
            <a:alphaModFix/>
          </a:blip>
          <a:stretch>
            <a:fillRect/>
          </a:stretch>
        </p:blipFill>
        <p:spPr>
          <a:xfrm>
            <a:off x="152400" y="2919250"/>
            <a:ext cx="10664664" cy="2953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1" name="Google Shape;221;p33"/>
          <p:cNvSpPr txBox="1"/>
          <p:nvPr>
            <p:ph idx="1" type="body"/>
          </p:nvPr>
        </p:nvSpPr>
        <p:spPr>
          <a:xfrm>
            <a:off x="631650" y="1568250"/>
            <a:ext cx="10159500" cy="93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400">
                <a:latin typeface="Courier New"/>
                <a:ea typeface="Courier New"/>
                <a:cs typeface="Courier New"/>
                <a:sym typeface="Courier New"/>
              </a:rPr>
              <a:t>The scatter plot reveals that no rockets with payload masses greater than 10,000 kg were launched from the VAFB-SLC launch site.</a:t>
            </a:r>
            <a:endParaRPr sz="2400">
              <a:latin typeface="Courier New"/>
              <a:ea typeface="Courier New"/>
              <a:cs typeface="Courier New"/>
              <a:sym typeface="Courier New"/>
            </a:endParaRPr>
          </a:p>
          <a:p>
            <a:pPr indent="0" lvl="0" marL="0" marR="0" rtl="0" algn="l">
              <a:lnSpc>
                <a:spcPct val="100000"/>
              </a:lnSpc>
              <a:spcBef>
                <a:spcPts val="1200"/>
              </a:spcBef>
              <a:spcAft>
                <a:spcPts val="0"/>
              </a:spcAft>
              <a:buNone/>
            </a:pPr>
            <a:r>
              <a:t/>
            </a:r>
            <a:endParaRPr/>
          </a:p>
        </p:txBody>
      </p:sp>
      <p:sp>
        <p:nvSpPr>
          <p:cNvPr id="222" name="Google Shape;222;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Payload vs. Launch Site</a:t>
            </a:r>
            <a:endParaRPr>
              <a:latin typeface="Courier New"/>
              <a:ea typeface="Courier New"/>
              <a:cs typeface="Courier New"/>
              <a:sym typeface="Courier New"/>
            </a:endParaRPr>
          </a:p>
        </p:txBody>
      </p:sp>
      <p:pic>
        <p:nvPicPr>
          <p:cNvPr id="223" name="Google Shape;223;p33"/>
          <p:cNvPicPr preferRelativeResize="0"/>
          <p:nvPr/>
        </p:nvPicPr>
        <p:blipFill>
          <a:blip r:embed="rId4">
            <a:alphaModFix/>
          </a:blip>
          <a:stretch>
            <a:fillRect/>
          </a:stretch>
        </p:blipFill>
        <p:spPr>
          <a:xfrm>
            <a:off x="238875" y="3213975"/>
            <a:ext cx="9997404" cy="3213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Executive Summary</a:t>
            </a:r>
            <a:endParaRPr>
              <a:latin typeface="Courier New"/>
              <a:ea typeface="Courier New"/>
              <a:cs typeface="Courier New"/>
              <a:sym typeface="Courier New"/>
            </a:endParaRPr>
          </a:p>
          <a:p>
            <a:pPr indent="-228600" lvl="0" marL="228600" marR="0" rtl="0" algn="l">
              <a:lnSpc>
                <a:spcPct val="100000"/>
              </a:lnSpc>
              <a:spcBef>
                <a:spcPts val="140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Introduction</a:t>
            </a:r>
            <a:endParaRPr>
              <a:latin typeface="Courier New"/>
              <a:ea typeface="Courier New"/>
              <a:cs typeface="Courier New"/>
              <a:sym typeface="Courier New"/>
            </a:endParaRPr>
          </a:p>
          <a:p>
            <a:pPr indent="-228600" lvl="0" marL="228600" marR="0" rtl="0" algn="l">
              <a:lnSpc>
                <a:spcPct val="100000"/>
              </a:lnSpc>
              <a:spcBef>
                <a:spcPts val="140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Methodology</a:t>
            </a:r>
            <a:endParaRPr>
              <a:latin typeface="Courier New"/>
              <a:ea typeface="Courier New"/>
              <a:cs typeface="Courier New"/>
              <a:sym typeface="Courier New"/>
            </a:endParaRPr>
          </a:p>
          <a:p>
            <a:pPr indent="-228600" lvl="0" marL="228600" marR="0" rtl="0" algn="l">
              <a:lnSpc>
                <a:spcPct val="100000"/>
              </a:lnSpc>
              <a:spcBef>
                <a:spcPts val="140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Results</a:t>
            </a:r>
            <a:endParaRPr>
              <a:latin typeface="Courier New"/>
              <a:ea typeface="Courier New"/>
              <a:cs typeface="Courier New"/>
              <a:sym typeface="Courier New"/>
            </a:endParaRPr>
          </a:p>
          <a:p>
            <a:pPr indent="-228600" lvl="0" marL="228600" marR="0" rtl="0" algn="l">
              <a:lnSpc>
                <a:spcPct val="100000"/>
              </a:lnSpc>
              <a:spcBef>
                <a:spcPts val="140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Conclusion</a:t>
            </a:r>
            <a:endParaRPr>
              <a:latin typeface="Courier New"/>
              <a:ea typeface="Courier New"/>
              <a:cs typeface="Courier New"/>
              <a:sym typeface="Courier New"/>
            </a:endParaRPr>
          </a:p>
          <a:p>
            <a:pPr indent="-228600" lvl="0" marL="228600" marR="0" rtl="0" algn="l">
              <a:lnSpc>
                <a:spcPct val="100000"/>
              </a:lnSpc>
              <a:spcBef>
                <a:spcPts val="1400"/>
              </a:spcBef>
              <a:spcAft>
                <a:spcPts val="0"/>
              </a:spcAft>
              <a:buClr>
                <a:srgbClr val="292929"/>
              </a:buClr>
              <a:buSzPts val="2200"/>
              <a:buFont typeface="Courier New"/>
              <a:buChar char="•"/>
            </a:pPr>
            <a:r>
              <a:rPr lang="en-US" sz="2200">
                <a:solidFill>
                  <a:srgbClr val="292929"/>
                </a:solidFill>
                <a:latin typeface="Courier New"/>
                <a:ea typeface="Courier New"/>
                <a:cs typeface="Courier New"/>
                <a:sym typeface="Courier New"/>
              </a:rPr>
              <a:t>Appendix</a:t>
            </a:r>
            <a:endParaRPr>
              <a:latin typeface="Courier New"/>
              <a:ea typeface="Courier New"/>
              <a:cs typeface="Courier New"/>
              <a:sym typeface="Courier New"/>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Outline</a:t>
            </a:r>
            <a:endParaRPr>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34"/>
          <p:cNvSpPr txBox="1"/>
          <p:nvPr>
            <p:ph idx="1" type="body"/>
          </p:nvPr>
        </p:nvSpPr>
        <p:spPr>
          <a:xfrm>
            <a:off x="233900" y="1625591"/>
            <a:ext cx="3932100" cy="54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latin typeface="Courier New"/>
                <a:ea typeface="Courier New"/>
                <a:cs typeface="Courier New"/>
                <a:sym typeface="Courier New"/>
              </a:rPr>
              <a:t>From the plot, we can see</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2400">
                <a:latin typeface="Courier New"/>
                <a:ea typeface="Courier New"/>
                <a:cs typeface="Courier New"/>
                <a:sym typeface="Courier New"/>
              </a:rPr>
              <a:t>that ES-L1, GEO, HEO, SSO,</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2400">
                <a:latin typeface="Courier New"/>
                <a:ea typeface="Courier New"/>
                <a:cs typeface="Courier New"/>
                <a:sym typeface="Courier New"/>
              </a:rPr>
              <a:t>VLEO had the most success</a:t>
            </a:r>
            <a:endParaRPr sz="24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2400">
                <a:latin typeface="Courier New"/>
                <a:ea typeface="Courier New"/>
                <a:cs typeface="Courier New"/>
                <a:sym typeface="Courier New"/>
              </a:rPr>
              <a:t>rate.</a:t>
            </a:r>
            <a:endParaRPr sz="24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2400">
              <a:latin typeface="Courier New"/>
              <a:ea typeface="Courier New"/>
              <a:cs typeface="Courier New"/>
              <a:sym typeface="Courier New"/>
            </a:endParaRPr>
          </a:p>
        </p:txBody>
      </p:sp>
      <p:sp>
        <p:nvSpPr>
          <p:cNvPr id="230" name="Google Shape;230;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Success Rate vs. Orbit Type</a:t>
            </a:r>
            <a:endParaRPr sz="4000">
              <a:solidFill>
                <a:srgbClr val="0B49CB"/>
              </a:solidFill>
              <a:latin typeface="Courier New"/>
              <a:ea typeface="Courier New"/>
              <a:cs typeface="Courier New"/>
              <a:sym typeface="Courier New"/>
            </a:endParaRPr>
          </a:p>
        </p:txBody>
      </p:sp>
      <p:pic>
        <p:nvPicPr>
          <p:cNvPr id="231" name="Google Shape;231;p34"/>
          <p:cNvPicPr preferRelativeResize="0"/>
          <p:nvPr/>
        </p:nvPicPr>
        <p:blipFill>
          <a:blip r:embed="rId4">
            <a:alphaModFix/>
          </a:blip>
          <a:stretch>
            <a:fillRect/>
          </a:stretch>
        </p:blipFill>
        <p:spPr>
          <a:xfrm>
            <a:off x="4837000" y="1625599"/>
            <a:ext cx="6620975" cy="48723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35"/>
          <p:cNvSpPr txBox="1"/>
          <p:nvPr>
            <p:ph idx="1" type="body"/>
          </p:nvPr>
        </p:nvSpPr>
        <p:spPr>
          <a:xfrm>
            <a:off x="770000" y="1435375"/>
            <a:ext cx="10764900" cy="690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The plot shows that for LEO orbit, the success rate increases with the number of flights, while for GTO orbit, there is no clear connection between the flight number and success.</a:t>
            </a:r>
            <a:endParaRPr sz="1800">
              <a:latin typeface="Courier New"/>
              <a:ea typeface="Courier New"/>
              <a:cs typeface="Courier New"/>
              <a:sym typeface="Courier New"/>
            </a:endParaRPr>
          </a:p>
          <a:p>
            <a:pPr indent="0" lvl="0" marL="0" marR="0" rtl="0" algn="l">
              <a:lnSpc>
                <a:spcPct val="100000"/>
              </a:lnSpc>
              <a:spcBef>
                <a:spcPts val="1400"/>
              </a:spcBef>
              <a:spcAft>
                <a:spcPts val="0"/>
              </a:spcAft>
              <a:buNone/>
            </a:pPr>
            <a:r>
              <a:t/>
            </a:r>
            <a:endParaRPr sz="1800">
              <a:latin typeface="Courier New"/>
              <a:ea typeface="Courier New"/>
              <a:cs typeface="Courier New"/>
              <a:sym typeface="Courier New"/>
            </a:endParaRPr>
          </a:p>
        </p:txBody>
      </p:sp>
      <p:sp>
        <p:nvSpPr>
          <p:cNvPr id="238" name="Google Shape;238;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Flight Number vs. Orbit Type</a:t>
            </a:r>
            <a:endParaRPr sz="4000">
              <a:solidFill>
                <a:srgbClr val="0B49CB"/>
              </a:solidFill>
              <a:latin typeface="Courier New"/>
              <a:ea typeface="Courier New"/>
              <a:cs typeface="Courier New"/>
              <a:sym typeface="Courier New"/>
            </a:endParaRPr>
          </a:p>
        </p:txBody>
      </p:sp>
      <p:pic>
        <p:nvPicPr>
          <p:cNvPr id="239" name="Google Shape;239;p35"/>
          <p:cNvPicPr preferRelativeResize="0"/>
          <p:nvPr/>
        </p:nvPicPr>
        <p:blipFill>
          <a:blip r:embed="rId4">
            <a:alphaModFix/>
          </a:blip>
          <a:stretch>
            <a:fillRect/>
          </a:stretch>
        </p:blipFill>
        <p:spPr>
          <a:xfrm>
            <a:off x="1978126" y="2490270"/>
            <a:ext cx="10213874" cy="3936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6"/>
          <p:cNvSpPr txBox="1"/>
          <p:nvPr>
            <p:ph idx="1" type="body"/>
          </p:nvPr>
        </p:nvSpPr>
        <p:spPr>
          <a:xfrm>
            <a:off x="182000" y="1521300"/>
            <a:ext cx="3932100" cy="10383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1018"/>
              <a:buFont typeface="Arial"/>
              <a:buNone/>
            </a:pPr>
            <a:r>
              <a:rPr lang="en-US" sz="2995">
                <a:latin typeface="Courier New"/>
                <a:ea typeface="Courier New"/>
                <a:cs typeface="Courier New"/>
                <a:sym typeface="Courier New"/>
              </a:rPr>
              <a:t>We can see that heavier payloads tend to have more successful landings for PO, LEO, and ISS orbits.</a:t>
            </a:r>
            <a:endParaRPr sz="2995">
              <a:latin typeface="Courier New"/>
              <a:ea typeface="Courier New"/>
              <a:cs typeface="Courier New"/>
              <a:sym typeface="Courier New"/>
            </a:endParaRPr>
          </a:p>
          <a:p>
            <a:pPr indent="0" lvl="0" marL="0" marR="0" rtl="0" algn="l">
              <a:lnSpc>
                <a:spcPct val="80000"/>
              </a:lnSpc>
              <a:spcBef>
                <a:spcPts val="1400"/>
              </a:spcBef>
              <a:spcAft>
                <a:spcPts val="0"/>
              </a:spcAft>
              <a:buSzPts val="1018"/>
              <a:buNone/>
            </a:pPr>
            <a:r>
              <a:t/>
            </a:r>
            <a:endParaRPr sz="1295">
              <a:latin typeface="Courier New"/>
              <a:ea typeface="Courier New"/>
              <a:cs typeface="Courier New"/>
              <a:sym typeface="Courier New"/>
            </a:endParaRPr>
          </a:p>
        </p:txBody>
      </p:sp>
      <p:sp>
        <p:nvSpPr>
          <p:cNvPr id="246" name="Google Shape;246;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Payload vs. Orbit Type</a:t>
            </a:r>
            <a:endParaRPr sz="4000">
              <a:solidFill>
                <a:srgbClr val="0B49CB"/>
              </a:solidFill>
              <a:latin typeface="Courier New"/>
              <a:ea typeface="Courier New"/>
              <a:cs typeface="Courier New"/>
              <a:sym typeface="Courier New"/>
            </a:endParaRPr>
          </a:p>
        </p:txBody>
      </p:sp>
      <p:pic>
        <p:nvPicPr>
          <p:cNvPr id="247" name="Google Shape;247;p36"/>
          <p:cNvPicPr preferRelativeResize="0"/>
          <p:nvPr/>
        </p:nvPicPr>
        <p:blipFill>
          <a:blip r:embed="rId4">
            <a:alphaModFix/>
          </a:blip>
          <a:stretch>
            <a:fillRect/>
          </a:stretch>
        </p:blipFill>
        <p:spPr>
          <a:xfrm>
            <a:off x="4626425" y="1521299"/>
            <a:ext cx="7358049" cy="45558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253" name="Google Shape;253;p37"/>
          <p:cNvSpPr txBox="1"/>
          <p:nvPr>
            <p:ph idx="1" type="body"/>
          </p:nvPr>
        </p:nvSpPr>
        <p:spPr>
          <a:xfrm>
            <a:off x="78250" y="1434903"/>
            <a:ext cx="3932100" cy="19941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400"/>
              </a:spcBef>
              <a:spcAft>
                <a:spcPts val="0"/>
              </a:spcAft>
              <a:buClr>
                <a:schemeClr val="dk1"/>
              </a:buClr>
              <a:buSzPts val="852"/>
              <a:buFont typeface="Arial"/>
              <a:buNone/>
            </a:pPr>
            <a:r>
              <a:rPr lang="en-US" sz="2205">
                <a:solidFill>
                  <a:srgbClr val="292929"/>
                </a:solidFill>
                <a:latin typeface="Courier New"/>
                <a:ea typeface="Courier New"/>
                <a:cs typeface="Courier New"/>
                <a:sym typeface="Courier New"/>
              </a:rPr>
              <a:t>From the plot, we can observe that success rate since 2013 kept on increasing till 2020.</a:t>
            </a:r>
            <a:endParaRPr sz="2205">
              <a:solidFill>
                <a:srgbClr val="292929"/>
              </a:solidFill>
              <a:latin typeface="Courier New"/>
              <a:ea typeface="Courier New"/>
              <a:cs typeface="Courier New"/>
              <a:sym typeface="Courier New"/>
            </a:endParaRPr>
          </a:p>
          <a:p>
            <a:pPr indent="0" lvl="0" marL="457200" marR="0" rtl="0" algn="l">
              <a:lnSpc>
                <a:spcPct val="90000"/>
              </a:lnSpc>
              <a:spcBef>
                <a:spcPts val="1400"/>
              </a:spcBef>
              <a:spcAft>
                <a:spcPts val="0"/>
              </a:spcAft>
              <a:buSzPts val="852"/>
              <a:buNone/>
            </a:pPr>
            <a:r>
              <a:t/>
            </a:r>
            <a:endParaRPr sz="2205">
              <a:solidFill>
                <a:srgbClr val="292929"/>
              </a:solidFill>
              <a:latin typeface="Courier New"/>
              <a:ea typeface="Courier New"/>
              <a:cs typeface="Courier New"/>
              <a:sym typeface="Courier New"/>
            </a:endParaRPr>
          </a:p>
        </p:txBody>
      </p:sp>
      <p:sp>
        <p:nvSpPr>
          <p:cNvPr id="254" name="Google Shape;254;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Launch Success Yearly Trend</a:t>
            </a:r>
            <a:endParaRPr>
              <a:latin typeface="Courier New"/>
              <a:ea typeface="Courier New"/>
              <a:cs typeface="Courier New"/>
              <a:sym typeface="Courier New"/>
            </a:endParaRPr>
          </a:p>
        </p:txBody>
      </p:sp>
      <p:pic>
        <p:nvPicPr>
          <p:cNvPr id="255" name="Google Shape;255;p37"/>
          <p:cNvPicPr preferRelativeResize="0"/>
          <p:nvPr/>
        </p:nvPicPr>
        <p:blipFill>
          <a:blip r:embed="rId4">
            <a:alphaModFix/>
          </a:blip>
          <a:stretch>
            <a:fillRect/>
          </a:stretch>
        </p:blipFill>
        <p:spPr>
          <a:xfrm>
            <a:off x="5083708" y="1434900"/>
            <a:ext cx="5894142" cy="4490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261" name="Google Shape;261;p38"/>
          <p:cNvSpPr txBox="1"/>
          <p:nvPr>
            <p:ph idx="1" type="body"/>
          </p:nvPr>
        </p:nvSpPr>
        <p:spPr>
          <a:xfrm>
            <a:off x="199300" y="1445175"/>
            <a:ext cx="4521900" cy="25497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1800">
                <a:solidFill>
                  <a:schemeClr val="dk1"/>
                </a:solidFill>
                <a:latin typeface="Courier New"/>
                <a:ea typeface="Courier New"/>
                <a:cs typeface="Courier New"/>
                <a:sym typeface="Courier New"/>
              </a:rPr>
              <a:t>I executed a SQL query to find the unique launch sites from the SPACEXTBL table in the database. The query used SELECT DISTINCT to ensure that only distinct (non-duplicate) launch sites are returned.</a:t>
            </a:r>
            <a:endParaRPr sz="1800">
              <a:solidFill>
                <a:schemeClr val="dk1"/>
              </a:solidFill>
              <a:latin typeface="Courier New"/>
              <a:ea typeface="Courier New"/>
              <a:cs typeface="Courier New"/>
              <a:sym typeface="Courier New"/>
            </a:endParaRPr>
          </a:p>
        </p:txBody>
      </p:sp>
      <p:sp>
        <p:nvSpPr>
          <p:cNvPr id="262" name="Google Shape;262;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All Launch Site Names</a:t>
            </a:r>
            <a:endParaRPr>
              <a:latin typeface="Courier New"/>
              <a:ea typeface="Courier New"/>
              <a:cs typeface="Courier New"/>
              <a:sym typeface="Courier New"/>
            </a:endParaRPr>
          </a:p>
        </p:txBody>
      </p:sp>
      <p:pic>
        <p:nvPicPr>
          <p:cNvPr id="263" name="Google Shape;263;p38"/>
          <p:cNvPicPr preferRelativeResize="0"/>
          <p:nvPr/>
        </p:nvPicPr>
        <p:blipFill>
          <a:blip r:embed="rId4">
            <a:alphaModFix/>
          </a:blip>
          <a:stretch>
            <a:fillRect/>
          </a:stretch>
        </p:blipFill>
        <p:spPr>
          <a:xfrm>
            <a:off x="4873600" y="1240100"/>
            <a:ext cx="7076300" cy="542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39"/>
          <p:cNvSpPr txBox="1"/>
          <p:nvPr>
            <p:ph idx="1" type="body"/>
          </p:nvPr>
        </p:nvSpPr>
        <p:spPr>
          <a:xfrm>
            <a:off x="8145300" y="1539125"/>
            <a:ext cx="3666300" cy="36663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SzPts val="770"/>
              <a:buNone/>
            </a:pPr>
            <a:r>
              <a:rPr lang="en-US" sz="2280">
                <a:latin typeface="Courier New"/>
                <a:ea typeface="Courier New"/>
                <a:cs typeface="Courier New"/>
                <a:sym typeface="Courier New"/>
              </a:rPr>
              <a:t>I used the query [ %sql SELECT LAUNCH_SITE from SPACEXTBL where (LAUNCH_SITE) LIKE 'CCA%' LIMIT 5;]to display 5 records where launch sites begin with `CCA</a:t>
            </a:r>
            <a:endParaRPr sz="2280">
              <a:latin typeface="Courier New"/>
              <a:ea typeface="Courier New"/>
              <a:cs typeface="Courier New"/>
              <a:sym typeface="Courier New"/>
            </a:endParaRPr>
          </a:p>
          <a:p>
            <a:pPr indent="0" lvl="0" marL="0" rtl="0" algn="l">
              <a:lnSpc>
                <a:spcPct val="80000"/>
              </a:lnSpc>
              <a:spcBef>
                <a:spcPts val="1400"/>
              </a:spcBef>
              <a:spcAft>
                <a:spcPts val="0"/>
              </a:spcAft>
              <a:buSzPts val="770"/>
              <a:buNone/>
            </a:pPr>
            <a:r>
              <a:t/>
            </a:r>
            <a:endParaRPr sz="2280">
              <a:latin typeface="Courier New"/>
              <a:ea typeface="Courier New"/>
              <a:cs typeface="Courier New"/>
              <a:sym typeface="Courier New"/>
            </a:endParaRPr>
          </a:p>
        </p:txBody>
      </p:sp>
      <p:sp>
        <p:nvSpPr>
          <p:cNvPr id="270" name="Google Shape;270;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Launch Site Names Begin with 'CCA'</a:t>
            </a:r>
            <a:endParaRPr>
              <a:latin typeface="Courier New"/>
              <a:ea typeface="Courier New"/>
              <a:cs typeface="Courier New"/>
              <a:sym typeface="Courier New"/>
            </a:endParaRPr>
          </a:p>
        </p:txBody>
      </p:sp>
      <p:pic>
        <p:nvPicPr>
          <p:cNvPr id="271" name="Google Shape;271;p39"/>
          <p:cNvPicPr preferRelativeResize="0"/>
          <p:nvPr/>
        </p:nvPicPr>
        <p:blipFill>
          <a:blip r:embed="rId4">
            <a:alphaModFix/>
          </a:blip>
          <a:stretch>
            <a:fillRect/>
          </a:stretch>
        </p:blipFill>
        <p:spPr>
          <a:xfrm>
            <a:off x="518800" y="2098275"/>
            <a:ext cx="7369900" cy="445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40"/>
          <p:cNvSpPr txBox="1"/>
          <p:nvPr>
            <p:ph idx="1" type="body"/>
          </p:nvPr>
        </p:nvSpPr>
        <p:spPr>
          <a:xfrm>
            <a:off x="510600" y="1456650"/>
            <a:ext cx="7444500" cy="1673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400"/>
              </a:spcBef>
              <a:spcAft>
                <a:spcPts val="0"/>
              </a:spcAft>
              <a:buClr>
                <a:schemeClr val="dk1"/>
              </a:buClr>
              <a:buSzPts val="605"/>
              <a:buFont typeface="Arial"/>
              <a:buNone/>
            </a:pPr>
            <a:r>
              <a:rPr lang="en-US" sz="1870">
                <a:latin typeface="Courier New"/>
                <a:ea typeface="Courier New"/>
                <a:cs typeface="Courier New"/>
                <a:sym typeface="Courier New"/>
              </a:rPr>
              <a:t>We calculated the total payload carried by boosters from NASA as 619967 using the query below: </a:t>
            </a:r>
            <a:endParaRPr sz="1870">
              <a:latin typeface="Courier New"/>
              <a:ea typeface="Courier New"/>
              <a:cs typeface="Courier New"/>
              <a:sym typeface="Courier New"/>
            </a:endParaRPr>
          </a:p>
          <a:p>
            <a:pPr indent="0" lvl="0" marL="0" rtl="0" algn="l">
              <a:lnSpc>
                <a:spcPct val="80000"/>
              </a:lnSpc>
              <a:spcBef>
                <a:spcPts val="1400"/>
              </a:spcBef>
              <a:spcAft>
                <a:spcPts val="0"/>
              </a:spcAft>
              <a:buClr>
                <a:schemeClr val="dk1"/>
              </a:buClr>
              <a:buSzPts val="605"/>
              <a:buFont typeface="Arial"/>
              <a:buNone/>
            </a:pPr>
            <a:r>
              <a:rPr lang="en-US" sz="1870">
                <a:latin typeface="Courier New"/>
                <a:ea typeface="Courier New"/>
                <a:cs typeface="Courier New"/>
                <a:sym typeface="Courier New"/>
              </a:rPr>
              <a:t>%sql select sum(PAYLOAD_MASS__KG_) as payloadmass from SPACEXTBL;</a:t>
            </a:r>
            <a:endParaRPr sz="1870">
              <a:latin typeface="Courier New"/>
              <a:ea typeface="Courier New"/>
              <a:cs typeface="Courier New"/>
              <a:sym typeface="Courier New"/>
            </a:endParaRPr>
          </a:p>
          <a:p>
            <a:pPr indent="0" lvl="0" marL="0" marR="0" rtl="0" algn="l">
              <a:lnSpc>
                <a:spcPct val="80000"/>
              </a:lnSpc>
              <a:spcBef>
                <a:spcPts val="1400"/>
              </a:spcBef>
              <a:spcAft>
                <a:spcPts val="0"/>
              </a:spcAft>
              <a:buSzPts val="605"/>
              <a:buNone/>
            </a:pPr>
            <a:r>
              <a:t/>
            </a:r>
            <a:endParaRPr sz="1870">
              <a:latin typeface="Courier New"/>
              <a:ea typeface="Courier New"/>
              <a:cs typeface="Courier New"/>
              <a:sym typeface="Courier New"/>
            </a:endParaRPr>
          </a:p>
        </p:txBody>
      </p:sp>
      <p:sp>
        <p:nvSpPr>
          <p:cNvPr id="278" name="Google Shape;278;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Total Payload Mass</a:t>
            </a:r>
            <a:endParaRPr>
              <a:latin typeface="Courier New"/>
              <a:ea typeface="Courier New"/>
              <a:cs typeface="Courier New"/>
              <a:sym typeface="Courier New"/>
            </a:endParaRPr>
          </a:p>
        </p:txBody>
      </p:sp>
      <p:pic>
        <p:nvPicPr>
          <p:cNvPr id="279" name="Google Shape;279;p40"/>
          <p:cNvPicPr preferRelativeResize="0"/>
          <p:nvPr/>
        </p:nvPicPr>
        <p:blipFill>
          <a:blip r:embed="rId4">
            <a:alphaModFix/>
          </a:blip>
          <a:stretch>
            <a:fillRect/>
          </a:stretch>
        </p:blipFill>
        <p:spPr>
          <a:xfrm>
            <a:off x="117925" y="3303075"/>
            <a:ext cx="7966625" cy="328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4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41"/>
          <p:cNvSpPr txBox="1"/>
          <p:nvPr>
            <p:ph idx="1" type="body"/>
          </p:nvPr>
        </p:nvSpPr>
        <p:spPr>
          <a:xfrm>
            <a:off x="770000" y="1825625"/>
            <a:ext cx="10515600" cy="877500"/>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1100"/>
              <a:buFont typeface="Arial"/>
              <a:buNone/>
            </a:pPr>
            <a:r>
              <a:rPr lang="en-US" sz="1800">
                <a:latin typeface="Courier New"/>
                <a:ea typeface="Courier New"/>
                <a:cs typeface="Courier New"/>
                <a:sym typeface="Courier New"/>
              </a:rPr>
              <a:t>We calculated the average payload mass carried by booster version F9 v1.1 as 6138.29</a:t>
            </a:r>
            <a:endParaRPr sz="1800">
              <a:latin typeface="Courier New"/>
              <a:ea typeface="Courier New"/>
              <a:cs typeface="Courier New"/>
              <a:sym typeface="Courier New"/>
            </a:endParaRPr>
          </a:p>
          <a:p>
            <a:pPr indent="0" lvl="0" marL="0" marR="0" rtl="0" algn="l">
              <a:lnSpc>
                <a:spcPct val="100000"/>
              </a:lnSpc>
              <a:spcBef>
                <a:spcPts val="1400"/>
              </a:spcBef>
              <a:spcAft>
                <a:spcPts val="0"/>
              </a:spcAft>
              <a:buNone/>
            </a:pPr>
            <a:r>
              <a:t/>
            </a:r>
            <a:endParaRPr sz="1800">
              <a:latin typeface="Courier New"/>
              <a:ea typeface="Courier New"/>
              <a:cs typeface="Courier New"/>
              <a:sym typeface="Courier New"/>
            </a:endParaRPr>
          </a:p>
        </p:txBody>
      </p:sp>
      <p:sp>
        <p:nvSpPr>
          <p:cNvPr id="286" name="Google Shape;286;p4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Average Payload Mass by F9 v1.1</a:t>
            </a:r>
            <a:endParaRPr>
              <a:latin typeface="Courier New"/>
              <a:ea typeface="Courier New"/>
              <a:cs typeface="Courier New"/>
              <a:sym typeface="Courier New"/>
            </a:endParaRPr>
          </a:p>
        </p:txBody>
      </p:sp>
      <p:pic>
        <p:nvPicPr>
          <p:cNvPr id="287" name="Google Shape;287;p41"/>
          <p:cNvPicPr preferRelativeResize="0"/>
          <p:nvPr/>
        </p:nvPicPr>
        <p:blipFill>
          <a:blip r:embed="rId4">
            <a:alphaModFix/>
          </a:blip>
          <a:stretch>
            <a:fillRect/>
          </a:stretch>
        </p:blipFill>
        <p:spPr>
          <a:xfrm>
            <a:off x="947900" y="2922625"/>
            <a:ext cx="9220650" cy="380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42"/>
          <p:cNvSpPr txBox="1"/>
          <p:nvPr>
            <p:ph idx="1" type="body"/>
          </p:nvPr>
        </p:nvSpPr>
        <p:spPr>
          <a:xfrm>
            <a:off x="648930" y="1462450"/>
            <a:ext cx="5325900" cy="664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The date was 2010-06-04</a:t>
            </a:r>
            <a:endParaRPr/>
          </a:p>
        </p:txBody>
      </p:sp>
      <p:sp>
        <p:nvSpPr>
          <p:cNvPr id="294" name="Google Shape;294;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First Successful Ground Landing Date</a:t>
            </a:r>
            <a:endParaRPr>
              <a:latin typeface="Courier New"/>
              <a:ea typeface="Courier New"/>
              <a:cs typeface="Courier New"/>
              <a:sym typeface="Courier New"/>
            </a:endParaRPr>
          </a:p>
        </p:txBody>
      </p:sp>
      <p:pic>
        <p:nvPicPr>
          <p:cNvPr id="295" name="Google Shape;295;p42"/>
          <p:cNvPicPr preferRelativeResize="0"/>
          <p:nvPr/>
        </p:nvPicPr>
        <p:blipFill>
          <a:blip r:embed="rId4">
            <a:alphaModFix/>
          </a:blip>
          <a:stretch>
            <a:fillRect/>
          </a:stretch>
        </p:blipFill>
        <p:spPr>
          <a:xfrm>
            <a:off x="152400" y="2279350"/>
            <a:ext cx="9494624" cy="3963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1" name="Google Shape;301;p43"/>
          <p:cNvSpPr txBox="1"/>
          <p:nvPr>
            <p:ph idx="1" type="body"/>
          </p:nvPr>
        </p:nvSpPr>
        <p:spPr>
          <a:xfrm>
            <a:off x="147425" y="1427875"/>
            <a:ext cx="2913600" cy="1736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highlight>
                  <a:srgbClr val="FFFFFF"/>
                </a:highlight>
                <a:latin typeface="Courier New"/>
                <a:ea typeface="Courier New"/>
                <a:cs typeface="Courier New"/>
                <a:sym typeface="Courier New"/>
              </a:rPr>
              <a:t>F9 FT B1022</a:t>
            </a:r>
            <a:endParaRPr sz="1800">
              <a:highlight>
                <a:srgbClr val="FFFFFF"/>
              </a:highlight>
              <a:latin typeface="Courier New"/>
              <a:ea typeface="Courier New"/>
              <a:cs typeface="Courier New"/>
              <a:sym typeface="Courier New"/>
            </a:endParaRPr>
          </a:p>
          <a:p>
            <a:pPr indent="0" lvl="0" marL="0" rtl="0" algn="l">
              <a:lnSpc>
                <a:spcPct val="115000"/>
              </a:lnSpc>
              <a:spcBef>
                <a:spcPts val="600"/>
              </a:spcBef>
              <a:spcAft>
                <a:spcPts val="0"/>
              </a:spcAft>
              <a:buNone/>
            </a:pPr>
            <a:r>
              <a:rPr lang="en-US" sz="1800">
                <a:highlight>
                  <a:srgbClr val="FFFFFF"/>
                </a:highlight>
                <a:latin typeface="Courier New"/>
                <a:ea typeface="Courier New"/>
                <a:cs typeface="Courier New"/>
                <a:sym typeface="Courier New"/>
              </a:rPr>
              <a:t>F9 FT B1026</a:t>
            </a:r>
            <a:endParaRPr sz="1800">
              <a:highlight>
                <a:srgbClr val="FFFFFF"/>
              </a:highlight>
              <a:latin typeface="Courier New"/>
              <a:ea typeface="Courier New"/>
              <a:cs typeface="Courier New"/>
              <a:sym typeface="Courier New"/>
            </a:endParaRPr>
          </a:p>
          <a:p>
            <a:pPr indent="0" lvl="0" marL="0" rtl="0" algn="l">
              <a:lnSpc>
                <a:spcPct val="115000"/>
              </a:lnSpc>
              <a:spcBef>
                <a:spcPts val="600"/>
              </a:spcBef>
              <a:spcAft>
                <a:spcPts val="0"/>
              </a:spcAft>
              <a:buNone/>
            </a:pPr>
            <a:r>
              <a:rPr lang="en-US" sz="1800">
                <a:highlight>
                  <a:srgbClr val="FFFFFF"/>
                </a:highlight>
                <a:latin typeface="Courier New"/>
                <a:ea typeface="Courier New"/>
                <a:cs typeface="Courier New"/>
                <a:sym typeface="Courier New"/>
              </a:rPr>
              <a:t>F9 FT B1021.2</a:t>
            </a:r>
            <a:endParaRPr sz="1800">
              <a:highlight>
                <a:srgbClr val="FFFFFF"/>
              </a:highlight>
              <a:latin typeface="Courier New"/>
              <a:ea typeface="Courier New"/>
              <a:cs typeface="Courier New"/>
              <a:sym typeface="Courier New"/>
            </a:endParaRPr>
          </a:p>
          <a:p>
            <a:pPr indent="0" lvl="0" marL="0" rtl="0" algn="l">
              <a:lnSpc>
                <a:spcPct val="115000"/>
              </a:lnSpc>
              <a:spcBef>
                <a:spcPts val="600"/>
              </a:spcBef>
              <a:spcAft>
                <a:spcPts val="0"/>
              </a:spcAft>
              <a:buNone/>
            </a:pPr>
            <a:r>
              <a:rPr lang="en-US" sz="1800">
                <a:highlight>
                  <a:srgbClr val="FFFFFF"/>
                </a:highlight>
                <a:latin typeface="Courier New"/>
                <a:ea typeface="Courier New"/>
                <a:cs typeface="Courier New"/>
                <a:sym typeface="Courier New"/>
              </a:rPr>
              <a:t>F9 FT B1031.2</a:t>
            </a:r>
            <a:endParaRPr sz="1800">
              <a:highlight>
                <a:srgbClr val="FFFFFF"/>
              </a:highlight>
              <a:latin typeface="Courier New"/>
              <a:ea typeface="Courier New"/>
              <a:cs typeface="Courier New"/>
              <a:sym typeface="Courier New"/>
            </a:endParaRPr>
          </a:p>
          <a:p>
            <a:pPr indent="0" lvl="0" marL="457200" marR="0" rtl="0" algn="l">
              <a:lnSpc>
                <a:spcPct val="100000"/>
              </a:lnSpc>
              <a:spcBef>
                <a:spcPts val="1400"/>
              </a:spcBef>
              <a:spcAft>
                <a:spcPts val="0"/>
              </a:spcAft>
              <a:buNone/>
            </a:pPr>
            <a:r>
              <a:t/>
            </a:r>
            <a:endParaRPr sz="1800">
              <a:solidFill>
                <a:srgbClr val="292929"/>
              </a:solidFill>
              <a:latin typeface="Courier New"/>
              <a:ea typeface="Courier New"/>
              <a:cs typeface="Courier New"/>
              <a:sym typeface="Courier New"/>
            </a:endParaRPr>
          </a:p>
        </p:txBody>
      </p:sp>
      <p:sp>
        <p:nvSpPr>
          <p:cNvPr id="302" name="Google Shape;302;p43"/>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1900"/>
              <a:buFont typeface="Arial"/>
              <a:buNone/>
            </a:pPr>
            <a:r>
              <a:rPr lang="en-US" sz="2300">
                <a:solidFill>
                  <a:srgbClr val="0B49CB"/>
                </a:solidFill>
                <a:latin typeface="Courier New"/>
                <a:ea typeface="Courier New"/>
                <a:cs typeface="Courier New"/>
                <a:sym typeface="Courier New"/>
              </a:rPr>
              <a:t>Successful Drone Ship Landing with Payload between 4000 and 6000</a:t>
            </a:r>
            <a:endParaRPr sz="1065">
              <a:latin typeface="Courier New"/>
              <a:ea typeface="Courier New"/>
              <a:cs typeface="Courier New"/>
              <a:sym typeface="Courier New"/>
            </a:endParaRPr>
          </a:p>
        </p:txBody>
      </p:sp>
      <p:pic>
        <p:nvPicPr>
          <p:cNvPr id="303" name="Google Shape;303;p43"/>
          <p:cNvPicPr preferRelativeResize="0"/>
          <p:nvPr/>
        </p:nvPicPr>
        <p:blipFill>
          <a:blip r:embed="rId4">
            <a:alphaModFix/>
          </a:blip>
          <a:stretch>
            <a:fillRect/>
          </a:stretch>
        </p:blipFill>
        <p:spPr>
          <a:xfrm>
            <a:off x="2660025" y="1427866"/>
            <a:ext cx="9531974" cy="45641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01" name="Google Shape;101;p17"/>
          <p:cNvSpPr txBox="1"/>
          <p:nvPr/>
        </p:nvSpPr>
        <p:spPr>
          <a:xfrm>
            <a:off x="770000" y="1439875"/>
            <a:ext cx="9519600" cy="5062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2200">
                <a:solidFill>
                  <a:schemeClr val="dk1"/>
                </a:solidFill>
                <a:latin typeface="Courier New"/>
                <a:ea typeface="Courier New"/>
                <a:cs typeface="Courier New"/>
                <a:sym typeface="Courier New"/>
              </a:rPr>
              <a:t>Summary of Methodologies</a:t>
            </a:r>
            <a:endParaRPr b="1" sz="2200">
              <a:solidFill>
                <a:schemeClr val="dk1"/>
              </a:solidFill>
              <a:latin typeface="Courier New"/>
              <a:ea typeface="Courier New"/>
              <a:cs typeface="Courier New"/>
              <a:sym typeface="Courier New"/>
            </a:endParaRPr>
          </a:p>
          <a:p>
            <a:pPr indent="-368300" lvl="0" marL="457200" rtl="0" algn="l">
              <a:lnSpc>
                <a:spcPct val="115000"/>
              </a:lnSpc>
              <a:spcBef>
                <a:spcPts val="120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Data Collection through API</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Data Collection with Web Scraping</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Data Wrangling</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Exploratory Data Analysis (EDA) with SQL</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Exploratory Data Analysis with Data Visualization</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Interactive Visual Analytics with Folium</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Machine Learning Prediction</a:t>
            </a:r>
            <a:endParaRPr sz="2200">
              <a:solidFill>
                <a:schemeClr val="dk1"/>
              </a:solidFill>
              <a:latin typeface="Courier New"/>
              <a:ea typeface="Courier New"/>
              <a:cs typeface="Courier New"/>
              <a:sym typeface="Courier New"/>
            </a:endParaRPr>
          </a:p>
          <a:p>
            <a:pPr indent="0" lvl="0" marL="0" rtl="0" algn="l">
              <a:lnSpc>
                <a:spcPct val="115000"/>
              </a:lnSpc>
              <a:spcBef>
                <a:spcPts val="1400"/>
              </a:spcBef>
              <a:spcAft>
                <a:spcPts val="0"/>
              </a:spcAft>
              <a:buClr>
                <a:schemeClr val="dk1"/>
              </a:buClr>
              <a:buSzPts val="1100"/>
              <a:buFont typeface="Arial"/>
              <a:buNone/>
            </a:pPr>
            <a:r>
              <a:rPr b="1" lang="en-US" sz="2200">
                <a:solidFill>
                  <a:schemeClr val="dk1"/>
                </a:solidFill>
                <a:latin typeface="Courier New"/>
                <a:ea typeface="Courier New"/>
                <a:cs typeface="Courier New"/>
                <a:sym typeface="Courier New"/>
              </a:rPr>
              <a:t>Summary of Results</a:t>
            </a:r>
            <a:endParaRPr b="1" sz="2200">
              <a:solidFill>
                <a:schemeClr val="dk1"/>
              </a:solidFill>
              <a:latin typeface="Courier New"/>
              <a:ea typeface="Courier New"/>
              <a:cs typeface="Courier New"/>
              <a:sym typeface="Courier New"/>
            </a:endParaRPr>
          </a:p>
          <a:p>
            <a:pPr indent="-368300" lvl="0" marL="457200" rtl="0" algn="l">
              <a:lnSpc>
                <a:spcPct val="115000"/>
              </a:lnSpc>
              <a:spcBef>
                <a:spcPts val="120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Exploratory Data Analysis Results</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Interactive Analytics (Screenshots Included)</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Predictive Analytics Results</a:t>
            </a:r>
            <a:endParaRPr sz="2200">
              <a:solidFill>
                <a:schemeClr val="dk1"/>
              </a:solidFill>
              <a:latin typeface="Courier New"/>
              <a:ea typeface="Courier New"/>
              <a:cs typeface="Courier New"/>
              <a:sym typeface="Courier New"/>
            </a:endParaRPr>
          </a:p>
          <a:p>
            <a:pPr indent="0" lvl="0" marL="457200" marR="0" rtl="0" algn="l">
              <a:lnSpc>
                <a:spcPct val="100000"/>
              </a:lnSpc>
              <a:spcBef>
                <a:spcPts val="1400"/>
              </a:spcBef>
              <a:spcAft>
                <a:spcPts val="0"/>
              </a:spcAft>
              <a:buNone/>
            </a:pPr>
            <a:r>
              <a:t/>
            </a:r>
            <a:endParaRPr sz="2200">
              <a:latin typeface="Courier New"/>
              <a:ea typeface="Courier New"/>
              <a:cs typeface="Courier New"/>
              <a:sym typeface="Courier New"/>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Executive Summary</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09" name="Google Shape;309;p44"/>
          <p:cNvSpPr txBox="1"/>
          <p:nvPr>
            <p:ph idx="1" type="body"/>
          </p:nvPr>
        </p:nvSpPr>
        <p:spPr>
          <a:xfrm>
            <a:off x="770000" y="1529600"/>
            <a:ext cx="6285900" cy="926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800">
                <a:solidFill>
                  <a:schemeClr val="dk1"/>
                </a:solidFill>
                <a:latin typeface="Courier New"/>
                <a:ea typeface="Courier New"/>
                <a:cs typeface="Courier New"/>
                <a:sym typeface="Courier New"/>
              </a:rPr>
              <a:t>This query is used to list the total number of successful and failed mission outcomes from the SPACEXTBL table. </a:t>
            </a:r>
            <a:endParaRPr sz="1800">
              <a:solidFill>
                <a:schemeClr val="dk1"/>
              </a:solidFill>
              <a:latin typeface="Courier New"/>
              <a:ea typeface="Courier New"/>
              <a:cs typeface="Courier New"/>
              <a:sym typeface="Courier New"/>
            </a:endParaRPr>
          </a:p>
        </p:txBody>
      </p:sp>
      <p:sp>
        <p:nvSpPr>
          <p:cNvPr id="310" name="Google Shape;310;p4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Total Number of Successful and Failure Mission Outcomes</a:t>
            </a:r>
            <a:endParaRPr>
              <a:latin typeface="Courier New"/>
              <a:ea typeface="Courier New"/>
              <a:cs typeface="Courier New"/>
              <a:sym typeface="Courier New"/>
            </a:endParaRPr>
          </a:p>
        </p:txBody>
      </p:sp>
      <p:pic>
        <p:nvPicPr>
          <p:cNvPr id="311" name="Google Shape;311;p44"/>
          <p:cNvPicPr preferRelativeResize="0"/>
          <p:nvPr/>
        </p:nvPicPr>
        <p:blipFill>
          <a:blip r:embed="rId4">
            <a:alphaModFix/>
          </a:blip>
          <a:stretch>
            <a:fillRect/>
          </a:stretch>
        </p:blipFill>
        <p:spPr>
          <a:xfrm>
            <a:off x="186975" y="2853450"/>
            <a:ext cx="11809050" cy="3840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17" name="Google Shape;317;p45"/>
          <p:cNvSpPr txBox="1"/>
          <p:nvPr>
            <p:ph idx="1" type="body"/>
          </p:nvPr>
        </p:nvSpPr>
        <p:spPr>
          <a:xfrm>
            <a:off x="285775" y="1400800"/>
            <a:ext cx="4400700" cy="261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50">
                <a:latin typeface="Courier New"/>
                <a:ea typeface="Courier New"/>
                <a:cs typeface="Courier New"/>
                <a:sym typeface="Courier New"/>
              </a:rPr>
              <a:t>We determined the booster that have carried the maximum payload using a subquery in the WHERE clause and the MAX() function.</a:t>
            </a:r>
            <a:endParaRPr sz="2050">
              <a:latin typeface="Courier New"/>
              <a:ea typeface="Courier New"/>
              <a:cs typeface="Courier New"/>
              <a:sym typeface="Courier New"/>
            </a:endParaRPr>
          </a:p>
          <a:p>
            <a:pPr indent="0" lvl="0" marL="0" marR="0" rtl="0" algn="l">
              <a:lnSpc>
                <a:spcPct val="80000"/>
              </a:lnSpc>
              <a:spcBef>
                <a:spcPts val="1400"/>
              </a:spcBef>
              <a:spcAft>
                <a:spcPts val="0"/>
              </a:spcAft>
              <a:buSzPts val="275"/>
              <a:buNone/>
            </a:pPr>
            <a:r>
              <a:t/>
            </a:r>
            <a:endParaRPr sz="2050">
              <a:latin typeface="Courier New"/>
              <a:ea typeface="Courier New"/>
              <a:cs typeface="Courier New"/>
              <a:sym typeface="Courier New"/>
            </a:endParaRPr>
          </a:p>
        </p:txBody>
      </p:sp>
      <p:sp>
        <p:nvSpPr>
          <p:cNvPr id="318" name="Google Shape;31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Boosters Carried Maximum Payload</a:t>
            </a:r>
            <a:endParaRPr>
              <a:latin typeface="Courier New"/>
              <a:ea typeface="Courier New"/>
              <a:cs typeface="Courier New"/>
              <a:sym typeface="Courier New"/>
            </a:endParaRPr>
          </a:p>
        </p:txBody>
      </p:sp>
      <p:pic>
        <p:nvPicPr>
          <p:cNvPr id="319" name="Google Shape;319;p45"/>
          <p:cNvPicPr preferRelativeResize="0"/>
          <p:nvPr/>
        </p:nvPicPr>
        <p:blipFill>
          <a:blip r:embed="rId4">
            <a:alphaModFix/>
          </a:blip>
          <a:stretch>
            <a:fillRect/>
          </a:stretch>
        </p:blipFill>
        <p:spPr>
          <a:xfrm>
            <a:off x="5317775" y="1400798"/>
            <a:ext cx="6667936" cy="531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25" name="Google Shape;325;p46"/>
          <p:cNvSpPr txBox="1"/>
          <p:nvPr>
            <p:ph idx="1" type="body"/>
          </p:nvPr>
        </p:nvSpPr>
        <p:spPr>
          <a:xfrm>
            <a:off x="172925" y="1487250"/>
            <a:ext cx="3476100" cy="27498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l">
              <a:lnSpc>
                <a:spcPct val="100000"/>
              </a:lnSpc>
              <a:spcBef>
                <a:spcPts val="1400"/>
              </a:spcBef>
              <a:spcAft>
                <a:spcPts val="0"/>
              </a:spcAft>
              <a:buNone/>
            </a:pPr>
            <a:r>
              <a:rPr lang="en-US" sz="2800">
                <a:solidFill>
                  <a:srgbClr val="292929"/>
                </a:solidFill>
                <a:latin typeface="Courier New"/>
                <a:ea typeface="Courier New"/>
                <a:cs typeface="Courier New"/>
                <a:sym typeface="Courier New"/>
              </a:rPr>
              <a:t>The query extracts and displays information about missions that occurred in the year 2015, including the month of the mission, its outcome, the version of the booster used, and the site where it was launched.</a:t>
            </a:r>
            <a:endParaRPr sz="2800">
              <a:solidFill>
                <a:srgbClr val="292929"/>
              </a:solidFill>
              <a:latin typeface="Courier New"/>
              <a:ea typeface="Courier New"/>
              <a:cs typeface="Courier New"/>
              <a:sym typeface="Courier New"/>
            </a:endParaRPr>
          </a:p>
        </p:txBody>
      </p:sp>
      <p:sp>
        <p:nvSpPr>
          <p:cNvPr id="326" name="Google Shape;326;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2015 Launch Records</a:t>
            </a:r>
            <a:endParaRPr>
              <a:latin typeface="Courier New"/>
              <a:ea typeface="Courier New"/>
              <a:cs typeface="Courier New"/>
              <a:sym typeface="Courier New"/>
            </a:endParaRPr>
          </a:p>
        </p:txBody>
      </p:sp>
      <p:pic>
        <p:nvPicPr>
          <p:cNvPr id="327" name="Google Shape;327;p46"/>
          <p:cNvPicPr preferRelativeResize="0"/>
          <p:nvPr/>
        </p:nvPicPr>
        <p:blipFill>
          <a:blip r:embed="rId4">
            <a:alphaModFix/>
          </a:blip>
          <a:stretch>
            <a:fillRect/>
          </a:stretch>
        </p:blipFill>
        <p:spPr>
          <a:xfrm>
            <a:off x="3784050" y="1850425"/>
            <a:ext cx="8242426" cy="515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33" name="Google Shape;333;p47"/>
          <p:cNvSpPr txBox="1"/>
          <p:nvPr>
            <p:ph idx="1" type="body"/>
          </p:nvPr>
        </p:nvSpPr>
        <p:spPr>
          <a:xfrm>
            <a:off x="162200" y="1384525"/>
            <a:ext cx="4420500" cy="143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1800">
                <a:solidFill>
                  <a:schemeClr val="dk1"/>
                </a:solidFill>
                <a:latin typeface="Courier New"/>
                <a:ea typeface="Courier New"/>
                <a:cs typeface="Courier New"/>
                <a:sym typeface="Courier New"/>
              </a:rPr>
              <a:t>The query filters the records in the </a:t>
            </a:r>
            <a:r>
              <a:rPr lang="en-US" sz="1800">
                <a:solidFill>
                  <a:srgbClr val="188038"/>
                </a:solidFill>
                <a:latin typeface="Courier New"/>
                <a:ea typeface="Courier New"/>
                <a:cs typeface="Courier New"/>
                <a:sym typeface="Courier New"/>
              </a:rPr>
              <a:t>SPACEXTBL</a:t>
            </a:r>
            <a:r>
              <a:rPr lang="en-US" sz="1800">
                <a:solidFill>
                  <a:schemeClr val="dk1"/>
                </a:solidFill>
                <a:latin typeface="Courier New"/>
                <a:ea typeface="Courier New"/>
                <a:cs typeface="Courier New"/>
                <a:sym typeface="Courier New"/>
              </a:rPr>
              <a:t> table to include only those within the date range from June 4, 2010, to March 20, 2017. It retrieves the </a:t>
            </a:r>
            <a:r>
              <a:rPr lang="en-US" sz="1800">
                <a:solidFill>
                  <a:srgbClr val="188038"/>
                </a:solidFill>
                <a:latin typeface="Courier New"/>
                <a:ea typeface="Courier New"/>
                <a:cs typeface="Courier New"/>
                <a:sym typeface="Courier New"/>
              </a:rPr>
              <a:t>LANDING_OUTCOME</a:t>
            </a:r>
            <a:r>
              <a:rPr lang="en-US" sz="1800">
                <a:solidFill>
                  <a:schemeClr val="dk1"/>
                </a:solidFill>
                <a:latin typeface="Courier New"/>
                <a:ea typeface="Courier New"/>
                <a:cs typeface="Courier New"/>
                <a:sym typeface="Courier New"/>
              </a:rPr>
              <a:t> values for those records and orders them by the </a:t>
            </a:r>
            <a:r>
              <a:rPr lang="en-US" sz="1800">
                <a:solidFill>
                  <a:srgbClr val="188038"/>
                </a:solidFill>
                <a:latin typeface="Courier New"/>
                <a:ea typeface="Courier New"/>
                <a:cs typeface="Courier New"/>
                <a:sym typeface="Courier New"/>
              </a:rPr>
              <a:t>DATE</a:t>
            </a:r>
            <a:r>
              <a:rPr lang="en-US" sz="1800">
                <a:solidFill>
                  <a:schemeClr val="dk1"/>
                </a:solidFill>
                <a:latin typeface="Courier New"/>
                <a:ea typeface="Courier New"/>
                <a:cs typeface="Courier New"/>
                <a:sym typeface="Courier New"/>
              </a:rPr>
              <a:t> in descending order. The results show various landing outcomes, including "Success (ground pad)", "Success (drone ship)", "Failure (drone ship)", and others, reflecting the different landing attempts and their respective outcomes during this period.</a:t>
            </a:r>
            <a:endParaRPr sz="1800">
              <a:latin typeface="Courier New"/>
              <a:ea typeface="Courier New"/>
              <a:cs typeface="Courier New"/>
              <a:sym typeface="Courier New"/>
            </a:endParaRPr>
          </a:p>
        </p:txBody>
      </p:sp>
      <p:sp>
        <p:nvSpPr>
          <p:cNvPr id="334" name="Google Shape;334;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Rank Landing Outcomes Between 2010-06-04 and 2017-03-20</a:t>
            </a:r>
            <a:endParaRPr>
              <a:latin typeface="Courier New"/>
              <a:ea typeface="Courier New"/>
              <a:cs typeface="Courier New"/>
              <a:sym typeface="Courier New"/>
            </a:endParaRPr>
          </a:p>
        </p:txBody>
      </p:sp>
      <p:pic>
        <p:nvPicPr>
          <p:cNvPr id="335" name="Google Shape;335;p47"/>
          <p:cNvPicPr preferRelativeResize="0"/>
          <p:nvPr/>
        </p:nvPicPr>
        <p:blipFill>
          <a:blip r:embed="rId4">
            <a:alphaModFix/>
          </a:blip>
          <a:stretch>
            <a:fillRect/>
          </a:stretch>
        </p:blipFill>
        <p:spPr>
          <a:xfrm>
            <a:off x="5015125" y="1384525"/>
            <a:ext cx="6146451" cy="535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46" name="Google Shape;346;p49"/>
          <p:cNvSpPr txBox="1"/>
          <p:nvPr/>
        </p:nvSpPr>
        <p:spPr>
          <a:xfrm>
            <a:off x="726325" y="242101"/>
            <a:ext cx="10559400" cy="845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latin typeface="Courier New"/>
                <a:ea typeface="Courier New"/>
                <a:cs typeface="Courier New"/>
                <a:sym typeface="Courier New"/>
              </a:rPr>
              <a:t>Analysis of Launch Site Locations and Proximity to the Equator and Coastline</a:t>
            </a:r>
            <a:endParaRPr b="1" sz="1800">
              <a:solidFill>
                <a:schemeClr val="dk1"/>
              </a:solidFill>
              <a:latin typeface="Courier New"/>
              <a:ea typeface="Courier New"/>
              <a:cs typeface="Courier New"/>
              <a:sym typeface="Courier New"/>
            </a:endParaRPr>
          </a:p>
          <a:p>
            <a:pPr indent="0" lvl="0" marL="0" rtl="0" algn="l">
              <a:lnSpc>
                <a:spcPct val="90000"/>
              </a:lnSpc>
              <a:spcBef>
                <a:spcPts val="1200"/>
              </a:spcBef>
              <a:spcAft>
                <a:spcPts val="0"/>
              </a:spcAft>
              <a:buClr>
                <a:srgbClr val="0B49CB"/>
              </a:buClr>
              <a:buSzPts val="4000"/>
              <a:buFont typeface="Arial"/>
              <a:buNone/>
            </a:pPr>
            <a:r>
              <a:t/>
            </a:r>
            <a:endParaRPr sz="1800">
              <a:solidFill>
                <a:srgbClr val="0B49C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B49CB"/>
              </a:buClr>
              <a:buSzPts val="4000"/>
              <a:buFont typeface="Arial"/>
              <a:buNone/>
            </a:pPr>
            <a:r>
              <a:t/>
            </a:r>
            <a:endParaRPr b="1" sz="1800">
              <a:solidFill>
                <a:schemeClr val="dk1"/>
              </a:solidFill>
              <a:latin typeface="Courier New"/>
              <a:ea typeface="Courier New"/>
              <a:cs typeface="Courier New"/>
              <a:sym typeface="Courier New"/>
            </a:endParaRPr>
          </a:p>
        </p:txBody>
      </p:sp>
      <p:pic>
        <p:nvPicPr>
          <p:cNvPr id="347" name="Google Shape;347;p49"/>
          <p:cNvPicPr preferRelativeResize="0"/>
          <p:nvPr/>
        </p:nvPicPr>
        <p:blipFill rotWithShape="1">
          <a:blip r:embed="rId4">
            <a:alphaModFix/>
          </a:blip>
          <a:srcRect b="0" l="-560" r="559" t="0"/>
          <a:stretch/>
        </p:blipFill>
        <p:spPr>
          <a:xfrm>
            <a:off x="1089500" y="1504550"/>
            <a:ext cx="9902825" cy="5026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b="1" lang="en-US" sz="2100">
                <a:solidFill>
                  <a:schemeClr val="dk1"/>
                </a:solidFill>
                <a:latin typeface="Courier New"/>
                <a:ea typeface="Courier New"/>
                <a:cs typeface="Courier New"/>
                <a:sym typeface="Courier New"/>
              </a:rPr>
              <a:t>Visualization of Launch Site Success Rates on the Map</a:t>
            </a:r>
            <a:endParaRPr b="1" sz="2100">
              <a:solidFill>
                <a:schemeClr val="dk1"/>
              </a:solidFill>
              <a:latin typeface="Courier New"/>
              <a:ea typeface="Courier New"/>
              <a:cs typeface="Courier New"/>
              <a:sym typeface="Courier New"/>
            </a:endParaRPr>
          </a:p>
        </p:txBody>
      </p:sp>
      <p:pic>
        <p:nvPicPr>
          <p:cNvPr id="354" name="Google Shape;354;p50"/>
          <p:cNvPicPr preferRelativeResize="0"/>
          <p:nvPr/>
        </p:nvPicPr>
        <p:blipFill>
          <a:blip r:embed="rId4">
            <a:alphaModFix/>
          </a:blip>
          <a:stretch>
            <a:fillRect/>
          </a:stretch>
        </p:blipFill>
        <p:spPr>
          <a:xfrm>
            <a:off x="1210550" y="1497250"/>
            <a:ext cx="9299501" cy="5206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51"/>
          <p:cNvSpPr txBox="1"/>
          <p:nvPr>
            <p:ph idx="1" type="body"/>
          </p:nvPr>
        </p:nvSpPr>
        <p:spPr>
          <a:xfrm>
            <a:off x="86475" y="1690700"/>
            <a:ext cx="4219500" cy="1738200"/>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1400"/>
              </a:spcBef>
              <a:spcAft>
                <a:spcPts val="0"/>
              </a:spcAft>
              <a:buClr>
                <a:schemeClr val="dk1"/>
              </a:buClr>
              <a:buSzPts val="2200"/>
              <a:buFont typeface="Arial"/>
              <a:buNone/>
            </a:pPr>
            <a:r>
              <a:rPr lang="en-US" sz="1800">
                <a:solidFill>
                  <a:schemeClr val="dk1"/>
                </a:solidFill>
                <a:latin typeface="Courier New"/>
                <a:ea typeface="Courier New"/>
                <a:cs typeface="Courier New"/>
                <a:sym typeface="Courier New"/>
              </a:rPr>
              <a:t>I’ve assigned fun FontAwesome icons (cloud, road, car, anchor, star) to each point of interest for better visualization.</a:t>
            </a:r>
            <a:endParaRPr sz="1800">
              <a:solidFill>
                <a:schemeClr val="dk1"/>
              </a:solidFill>
              <a:latin typeface="Courier New"/>
              <a:ea typeface="Courier New"/>
              <a:cs typeface="Courier New"/>
              <a:sym typeface="Courier New"/>
            </a:endParaRPr>
          </a:p>
        </p:txBody>
      </p:sp>
      <p:sp>
        <p:nvSpPr>
          <p:cNvPr id="361" name="Google Shape;361;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Distance from the launch site to each POI</a:t>
            </a:r>
            <a:endParaRPr>
              <a:latin typeface="Courier New"/>
              <a:ea typeface="Courier New"/>
              <a:cs typeface="Courier New"/>
              <a:sym typeface="Courier New"/>
            </a:endParaRPr>
          </a:p>
        </p:txBody>
      </p:sp>
      <p:pic>
        <p:nvPicPr>
          <p:cNvPr id="362" name="Google Shape;362;p51"/>
          <p:cNvPicPr preferRelativeResize="0"/>
          <p:nvPr/>
        </p:nvPicPr>
        <p:blipFill>
          <a:blip r:embed="rId4">
            <a:alphaModFix/>
          </a:blip>
          <a:stretch>
            <a:fillRect/>
          </a:stretch>
        </p:blipFill>
        <p:spPr>
          <a:xfrm>
            <a:off x="4850907" y="1291976"/>
            <a:ext cx="6244426" cy="54386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73" name="Google Shape;373;p5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Courier New"/>
                <a:ea typeface="Courier New"/>
                <a:cs typeface="Courier New"/>
                <a:sym typeface="Courier New"/>
              </a:rPr>
              <a:t>PieChart</a:t>
            </a:r>
            <a:endParaRPr>
              <a:latin typeface="Courier New"/>
              <a:ea typeface="Courier New"/>
              <a:cs typeface="Courier New"/>
              <a:sym typeface="Courier New"/>
            </a:endParaRPr>
          </a:p>
        </p:txBody>
      </p:sp>
      <p:pic>
        <p:nvPicPr>
          <p:cNvPr id="374" name="Google Shape;374;p53"/>
          <p:cNvPicPr preferRelativeResize="0"/>
          <p:nvPr/>
        </p:nvPicPr>
        <p:blipFill>
          <a:blip r:embed="rId4">
            <a:alphaModFix/>
          </a:blip>
          <a:stretch>
            <a:fillRect/>
          </a:stretch>
        </p:blipFill>
        <p:spPr>
          <a:xfrm>
            <a:off x="1891013" y="1624025"/>
            <a:ext cx="8409972" cy="48032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08" name="Google Shape;108;p18"/>
          <p:cNvSpPr txBox="1"/>
          <p:nvPr/>
        </p:nvSpPr>
        <p:spPr>
          <a:xfrm>
            <a:off x="536943" y="227350"/>
            <a:ext cx="105300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Introduction</a:t>
            </a:r>
            <a:endParaRPr sz="4000">
              <a:solidFill>
                <a:srgbClr val="0B49CB"/>
              </a:solidFill>
              <a:latin typeface="Courier New"/>
              <a:ea typeface="Courier New"/>
              <a:cs typeface="Courier New"/>
              <a:sym typeface="Courier New"/>
            </a:endParaRPr>
          </a:p>
        </p:txBody>
      </p:sp>
      <p:sp>
        <p:nvSpPr>
          <p:cNvPr id="109" name="Google Shape;109;p18"/>
          <p:cNvSpPr txBox="1"/>
          <p:nvPr/>
        </p:nvSpPr>
        <p:spPr>
          <a:xfrm>
            <a:off x="439900" y="1400750"/>
            <a:ext cx="11752200" cy="50265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rgbClr val="292929"/>
              </a:buClr>
              <a:buSzPts val="1800"/>
              <a:buFont typeface="Courier New"/>
              <a:buChar char="•"/>
            </a:pPr>
            <a:r>
              <a:rPr b="1" lang="en-US" sz="1800">
                <a:solidFill>
                  <a:srgbClr val="292929"/>
                </a:solidFill>
                <a:latin typeface="Courier New"/>
                <a:ea typeface="Courier New"/>
                <a:cs typeface="Courier New"/>
                <a:sym typeface="Courier New"/>
              </a:rPr>
              <a:t>Project background and context</a:t>
            </a:r>
            <a:endParaRPr b="1" sz="1800">
              <a:solidFill>
                <a:srgbClr val="292929"/>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800">
                <a:solidFill>
                  <a:schemeClr val="dk1"/>
                </a:solidFill>
                <a:latin typeface="Courier New"/>
                <a:ea typeface="Courier New"/>
                <a:cs typeface="Courier New"/>
                <a:sym typeface="Courier New"/>
              </a:rPr>
              <a:t>The SpaceX Falcon 9 First Stage Landing Prediction project focuses on predicting whether the Falcon 9 first stage will land successfully after a launch. SpaceX's ability to reuse the first stage significantly lowers launch costs, with each launch priced at $62 million compared to over $165 million by other providers. By predicting whether the first stage will land, the project helps estimate the cost of a launch, making it valuable for companies looking to compete with SpaceX. The goal is to create a machine learning model that can predict the success of the first stage landing, ultimately helping SpaceX maintain its cost advantage.</a:t>
            </a:r>
            <a:endParaRPr sz="1800">
              <a:solidFill>
                <a:srgbClr val="292929"/>
              </a:solidFill>
              <a:latin typeface="Courier New"/>
              <a:ea typeface="Courier New"/>
              <a:cs typeface="Courier New"/>
              <a:sym typeface="Courier New"/>
            </a:endParaRPr>
          </a:p>
          <a:p>
            <a:pPr indent="-203200" lvl="0" marL="228600" marR="0" rtl="0" algn="l">
              <a:lnSpc>
                <a:spcPct val="90000"/>
              </a:lnSpc>
              <a:spcBef>
                <a:spcPts val="1400"/>
              </a:spcBef>
              <a:spcAft>
                <a:spcPts val="0"/>
              </a:spcAft>
              <a:buClr>
                <a:srgbClr val="292929"/>
              </a:buClr>
              <a:buSzPts val="1800"/>
              <a:buFont typeface="Courier New"/>
              <a:buChar char="•"/>
            </a:pPr>
            <a:r>
              <a:rPr b="1" lang="en-US" sz="1800">
                <a:solidFill>
                  <a:srgbClr val="292929"/>
                </a:solidFill>
                <a:latin typeface="Courier New"/>
                <a:ea typeface="Courier New"/>
                <a:cs typeface="Courier New"/>
                <a:sym typeface="Courier New"/>
              </a:rPr>
              <a:t>Problems you want to find answers</a:t>
            </a:r>
            <a:endParaRPr b="1" sz="1800">
              <a:solidFill>
                <a:srgbClr val="292929"/>
              </a:solidFill>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What hidden patterns and trends can be uncovered from the dataset through exploratory data analysis?</a:t>
            </a:r>
            <a:endParaRPr sz="1800">
              <a:solidFill>
                <a:schemeClr val="dk1"/>
              </a:solidFill>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How accurately can a machine learning model predict outcomes based on the given data?</a:t>
            </a:r>
            <a:endParaRPr sz="1800">
              <a:solidFill>
                <a:schemeClr val="dk1"/>
              </a:solidFill>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Font typeface="Courier New"/>
              <a:buChar char="•"/>
            </a:pPr>
            <a:r>
              <a:rPr lang="en-US" sz="1800">
                <a:solidFill>
                  <a:schemeClr val="dk1"/>
                </a:solidFill>
                <a:latin typeface="Courier New"/>
                <a:ea typeface="Courier New"/>
                <a:cs typeface="Courier New"/>
                <a:sym typeface="Courier New"/>
              </a:rPr>
              <a:t>What geographical insights can be revealed using interactive maps and location-based analytics?</a:t>
            </a:r>
            <a:br>
              <a:rPr lang="en-US" sz="1800">
                <a:solidFill>
                  <a:schemeClr val="dk1"/>
                </a:solidFill>
                <a:latin typeface="Courier New"/>
                <a:ea typeface="Courier New"/>
                <a:cs typeface="Courier New"/>
                <a:sym typeface="Courier New"/>
              </a:rPr>
            </a:br>
            <a:endParaRPr sz="1800">
              <a:solidFill>
                <a:schemeClr val="dk1"/>
              </a:solidFill>
              <a:latin typeface="Courier New"/>
              <a:ea typeface="Courier New"/>
              <a:cs typeface="Courier New"/>
              <a:sym typeface="Courier New"/>
            </a:endParaRPr>
          </a:p>
          <a:p>
            <a:pPr indent="0" lvl="0" marL="457200" marR="0" rtl="0" algn="l">
              <a:lnSpc>
                <a:spcPct val="90000"/>
              </a:lnSpc>
              <a:spcBef>
                <a:spcPts val="1400"/>
              </a:spcBef>
              <a:spcAft>
                <a:spcPts val="0"/>
              </a:spcAft>
              <a:buNone/>
            </a:pPr>
            <a:r>
              <a:t/>
            </a:r>
            <a:endParaRPr sz="1800">
              <a:solidFill>
                <a:srgbClr val="292929"/>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380" name="Google Shape;380;p54"/>
          <p:cNvSpPr txBox="1"/>
          <p:nvPr>
            <p:ph idx="1" type="body"/>
          </p:nvPr>
        </p:nvSpPr>
        <p:spPr>
          <a:xfrm>
            <a:off x="94175" y="1358700"/>
            <a:ext cx="4281000" cy="9759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latin typeface="Courier New"/>
                <a:ea typeface="Courier New"/>
                <a:cs typeface="Courier New"/>
                <a:sym typeface="Courier New"/>
              </a:rPr>
              <a:t>KSC LC-39A had highest success rate with 76.9%</a:t>
            </a:r>
            <a:endParaRPr sz="2800">
              <a:solidFill>
                <a:schemeClr val="dk1"/>
              </a:solidFill>
              <a:latin typeface="Courier New"/>
              <a:ea typeface="Courier New"/>
              <a:cs typeface="Courier New"/>
              <a:sym typeface="Courier New"/>
            </a:endParaRPr>
          </a:p>
        </p:txBody>
      </p:sp>
      <p:sp>
        <p:nvSpPr>
          <p:cNvPr id="381" name="Google Shape;381;p54"/>
          <p:cNvSpPr txBox="1"/>
          <p:nvPr/>
        </p:nvSpPr>
        <p:spPr>
          <a:xfrm>
            <a:off x="570700" y="242101"/>
            <a:ext cx="10714800" cy="84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2400">
                <a:solidFill>
                  <a:srgbClr val="0B49CB"/>
                </a:solidFill>
                <a:latin typeface="Courier New"/>
                <a:ea typeface="Courier New"/>
                <a:cs typeface="Courier New"/>
                <a:sym typeface="Courier New"/>
              </a:rPr>
              <a:t>Pie chart showing the Launch site with the highest launch success ratio</a:t>
            </a:r>
            <a:endParaRPr sz="2400">
              <a:latin typeface="Courier New"/>
              <a:ea typeface="Courier New"/>
              <a:cs typeface="Courier New"/>
              <a:sym typeface="Courier New"/>
            </a:endParaRPr>
          </a:p>
        </p:txBody>
      </p:sp>
      <p:pic>
        <p:nvPicPr>
          <p:cNvPr id="382" name="Google Shape;382;p54"/>
          <p:cNvPicPr preferRelativeResize="0"/>
          <p:nvPr/>
        </p:nvPicPr>
        <p:blipFill>
          <a:blip r:embed="rId4">
            <a:alphaModFix/>
          </a:blip>
          <a:stretch>
            <a:fillRect/>
          </a:stretch>
        </p:blipFill>
        <p:spPr>
          <a:xfrm>
            <a:off x="1829875" y="2605500"/>
            <a:ext cx="8357935" cy="33861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55"/>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rtl="0" algn="l">
              <a:lnSpc>
                <a:spcPct val="70000"/>
              </a:lnSpc>
              <a:spcBef>
                <a:spcPts val="0"/>
              </a:spcBef>
              <a:spcAft>
                <a:spcPts val="0"/>
              </a:spcAft>
              <a:buClr>
                <a:schemeClr val="dk1"/>
              </a:buClr>
              <a:buSzPts val="358"/>
              <a:buFont typeface="Arial"/>
              <a:buNone/>
            </a:pPr>
            <a:r>
              <a:rPr lang="en-US" sz="2600">
                <a:solidFill>
                  <a:srgbClr val="0B49CB"/>
                </a:solidFill>
                <a:latin typeface="Courier New"/>
                <a:ea typeface="Courier New"/>
                <a:cs typeface="Courier New"/>
                <a:sym typeface="Courier New"/>
              </a:rPr>
              <a:t>Scatter plot of Payload vs Launch Outcome for all sites, with different payload selected in the range slider</a:t>
            </a:r>
            <a:endParaRPr sz="2600">
              <a:solidFill>
                <a:srgbClr val="0B49CB"/>
              </a:solidFill>
              <a:latin typeface="Courier New"/>
              <a:ea typeface="Courier New"/>
              <a:cs typeface="Courier New"/>
              <a:sym typeface="Courier New"/>
            </a:endParaRPr>
          </a:p>
          <a:p>
            <a:pPr indent="0" lvl="0" marL="0" marR="0" rtl="0" algn="l">
              <a:lnSpc>
                <a:spcPct val="70000"/>
              </a:lnSpc>
              <a:spcBef>
                <a:spcPts val="0"/>
              </a:spcBef>
              <a:spcAft>
                <a:spcPts val="0"/>
              </a:spcAft>
              <a:buClr>
                <a:srgbClr val="0B49CB"/>
              </a:buClr>
              <a:buSzPts val="1300"/>
              <a:buFont typeface="Arial"/>
              <a:buNone/>
            </a:pPr>
            <a:r>
              <a:t/>
            </a:r>
            <a:endParaRPr sz="2600">
              <a:solidFill>
                <a:srgbClr val="0B49CB"/>
              </a:solidFill>
              <a:latin typeface="Courier New"/>
              <a:ea typeface="Courier New"/>
              <a:cs typeface="Courier New"/>
              <a:sym typeface="Courier New"/>
            </a:endParaRPr>
          </a:p>
        </p:txBody>
      </p:sp>
      <p:pic>
        <p:nvPicPr>
          <p:cNvPr id="389" name="Google Shape;389;p55"/>
          <p:cNvPicPr preferRelativeResize="0"/>
          <p:nvPr/>
        </p:nvPicPr>
        <p:blipFill rotWithShape="1">
          <a:blip r:embed="rId4">
            <a:alphaModFix/>
          </a:blip>
          <a:srcRect b="0" l="0" r="0" t="12480"/>
          <a:stretch/>
        </p:blipFill>
        <p:spPr>
          <a:xfrm>
            <a:off x="489150" y="2142375"/>
            <a:ext cx="10796450" cy="388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400" name="Google Shape;400;p57"/>
          <p:cNvSpPr txBox="1"/>
          <p:nvPr>
            <p:ph idx="1" type="body"/>
          </p:nvPr>
        </p:nvSpPr>
        <p:spPr>
          <a:xfrm>
            <a:off x="216600" y="1528750"/>
            <a:ext cx="3311400" cy="3330900"/>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770"/>
              <a:buFont typeface="Arial"/>
              <a:buNone/>
            </a:pPr>
            <a:r>
              <a:rPr lang="en-US" sz="2480">
                <a:latin typeface="Courier New"/>
                <a:ea typeface="Courier New"/>
                <a:cs typeface="Courier New"/>
                <a:sym typeface="Courier New"/>
              </a:rPr>
              <a:t>The decision tree classifier is the model with the highest classification accuracy with 0.875 accuracy.</a:t>
            </a:r>
            <a:endParaRPr sz="2480">
              <a:latin typeface="Courier New"/>
              <a:ea typeface="Courier New"/>
              <a:cs typeface="Courier New"/>
              <a:sym typeface="Courier New"/>
            </a:endParaRPr>
          </a:p>
          <a:p>
            <a:pPr indent="0" lvl="0" marL="0" marR="0" rtl="0" algn="l">
              <a:lnSpc>
                <a:spcPct val="100000"/>
              </a:lnSpc>
              <a:spcBef>
                <a:spcPts val="1400"/>
              </a:spcBef>
              <a:spcAft>
                <a:spcPts val="0"/>
              </a:spcAft>
              <a:buSzPts val="770"/>
              <a:buNone/>
            </a:pPr>
            <a:r>
              <a:t/>
            </a:r>
            <a:endParaRPr sz="2480">
              <a:latin typeface="Courier New"/>
              <a:ea typeface="Courier New"/>
              <a:cs typeface="Courier New"/>
              <a:sym typeface="Courier New"/>
            </a:endParaRPr>
          </a:p>
        </p:txBody>
      </p:sp>
      <p:sp>
        <p:nvSpPr>
          <p:cNvPr id="401" name="Google Shape;401;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Classification Accuracy</a:t>
            </a:r>
            <a:endParaRPr sz="4000">
              <a:solidFill>
                <a:srgbClr val="0B49CB"/>
              </a:solidFill>
              <a:latin typeface="Courier New"/>
              <a:ea typeface="Courier New"/>
              <a:cs typeface="Courier New"/>
              <a:sym typeface="Courier New"/>
            </a:endParaRPr>
          </a:p>
        </p:txBody>
      </p:sp>
      <p:pic>
        <p:nvPicPr>
          <p:cNvPr id="402" name="Google Shape;402;p57"/>
          <p:cNvPicPr preferRelativeResize="0"/>
          <p:nvPr/>
        </p:nvPicPr>
        <p:blipFill>
          <a:blip r:embed="rId4">
            <a:alphaModFix/>
          </a:blip>
          <a:stretch>
            <a:fillRect/>
          </a:stretch>
        </p:blipFill>
        <p:spPr>
          <a:xfrm>
            <a:off x="3924220" y="2082121"/>
            <a:ext cx="8374779" cy="43659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408" name="Google Shape;408;p58"/>
          <p:cNvSpPr txBox="1"/>
          <p:nvPr>
            <p:ph idx="1" type="body"/>
          </p:nvPr>
        </p:nvSpPr>
        <p:spPr>
          <a:xfrm>
            <a:off x="3" y="1452125"/>
            <a:ext cx="6648900" cy="17646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lnSpc>
                <a:spcPct val="115000"/>
              </a:lnSpc>
              <a:spcBef>
                <a:spcPts val="1200"/>
              </a:spcBef>
              <a:spcAft>
                <a:spcPts val="1200"/>
              </a:spcAft>
              <a:buNone/>
            </a:pPr>
            <a:r>
              <a:rPr lang="en-US" sz="2200">
                <a:solidFill>
                  <a:srgbClr val="292929"/>
                </a:solidFill>
                <a:latin typeface="Courier New"/>
                <a:ea typeface="Courier New"/>
                <a:cs typeface="Courier New"/>
                <a:sym typeface="Courier New"/>
              </a:rPr>
              <a:t>The confusion matrix for the decision tree classifier indicates that the model is able to differentiate between the various classes. However, the primary issue lies in the false positives, where unsuccessful landings are incorrectly classified as successful landings.</a:t>
            </a:r>
            <a:endParaRPr sz="2200">
              <a:solidFill>
                <a:srgbClr val="292929"/>
              </a:solidFill>
              <a:latin typeface="Courier New"/>
              <a:ea typeface="Courier New"/>
              <a:cs typeface="Courier New"/>
              <a:sym typeface="Courier New"/>
            </a:endParaRPr>
          </a:p>
        </p:txBody>
      </p:sp>
      <p:sp>
        <p:nvSpPr>
          <p:cNvPr id="409" name="Google Shape;409;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Confusion Matrix</a:t>
            </a:r>
            <a:endParaRPr sz="4000">
              <a:solidFill>
                <a:srgbClr val="0B49CB"/>
              </a:solidFill>
              <a:latin typeface="Courier New"/>
              <a:ea typeface="Courier New"/>
              <a:cs typeface="Courier New"/>
              <a:sym typeface="Courier New"/>
            </a:endParaRPr>
          </a:p>
        </p:txBody>
      </p:sp>
      <p:pic>
        <p:nvPicPr>
          <p:cNvPr id="410" name="Google Shape;410;p58"/>
          <p:cNvPicPr preferRelativeResize="0"/>
          <p:nvPr/>
        </p:nvPicPr>
        <p:blipFill>
          <a:blip r:embed="rId4">
            <a:alphaModFix/>
          </a:blip>
          <a:stretch>
            <a:fillRect/>
          </a:stretch>
        </p:blipFill>
        <p:spPr>
          <a:xfrm>
            <a:off x="6182700" y="1350850"/>
            <a:ext cx="5445276" cy="4674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416" name="Google Shape;416;p59"/>
          <p:cNvSpPr txBox="1"/>
          <p:nvPr>
            <p:ph idx="1" type="body"/>
          </p:nvPr>
        </p:nvSpPr>
        <p:spPr>
          <a:xfrm>
            <a:off x="770000" y="1875050"/>
            <a:ext cx="10868700" cy="4644600"/>
          </a:xfrm>
          <a:prstGeom prst="rect">
            <a:avLst/>
          </a:prstGeom>
          <a:noFill/>
          <a:ln>
            <a:noFill/>
          </a:ln>
        </p:spPr>
        <p:txBody>
          <a:bodyPr anchorCtr="0" anchor="t" bIns="45700" lIns="91425" spcFirstLastPara="1" rIns="91425" wrap="square" tIns="45700">
            <a:noAutofit/>
          </a:bodyPr>
          <a:lstStyle/>
          <a:p>
            <a:pPr indent="-370522" lvl="0" marL="457200" rtl="0" algn="l">
              <a:lnSpc>
                <a:spcPct val="200000"/>
              </a:lnSpc>
              <a:spcBef>
                <a:spcPts val="1400"/>
              </a:spcBef>
              <a:spcAft>
                <a:spcPts val="0"/>
              </a:spcAft>
              <a:buClr>
                <a:srgbClr val="292929"/>
              </a:buClr>
              <a:buSzPts val="2235"/>
              <a:buFont typeface="Courier New"/>
              <a:buChar char="●"/>
            </a:pPr>
            <a:r>
              <a:rPr lang="en-US" sz="2235">
                <a:solidFill>
                  <a:srgbClr val="292929"/>
                </a:solidFill>
                <a:latin typeface="Courier New"/>
                <a:ea typeface="Courier New"/>
                <a:cs typeface="Courier New"/>
                <a:sym typeface="Courier New"/>
              </a:rPr>
              <a:t>More flights at a launch site lead to higher success rates.</a:t>
            </a:r>
            <a:endParaRPr sz="2235">
              <a:solidFill>
                <a:srgbClr val="292929"/>
              </a:solidFill>
              <a:latin typeface="Courier New"/>
              <a:ea typeface="Courier New"/>
              <a:cs typeface="Courier New"/>
              <a:sym typeface="Courier New"/>
            </a:endParaRPr>
          </a:p>
          <a:p>
            <a:pPr indent="-370522" lvl="0" marL="457200" rtl="0" algn="l">
              <a:lnSpc>
                <a:spcPct val="200000"/>
              </a:lnSpc>
              <a:spcBef>
                <a:spcPts val="0"/>
              </a:spcBef>
              <a:spcAft>
                <a:spcPts val="0"/>
              </a:spcAft>
              <a:buClr>
                <a:srgbClr val="292929"/>
              </a:buClr>
              <a:buSzPts val="2235"/>
              <a:buFont typeface="Courier New"/>
              <a:buChar char="●"/>
            </a:pPr>
            <a:r>
              <a:rPr lang="en-US" sz="2235">
                <a:solidFill>
                  <a:srgbClr val="292929"/>
                </a:solidFill>
                <a:latin typeface="Courier New"/>
                <a:ea typeface="Courier New"/>
                <a:cs typeface="Courier New"/>
                <a:sym typeface="Courier New"/>
              </a:rPr>
              <a:t>The launch success rate improved from 2013 to 2020.</a:t>
            </a:r>
            <a:endParaRPr sz="2235">
              <a:solidFill>
                <a:srgbClr val="292929"/>
              </a:solidFill>
              <a:latin typeface="Courier New"/>
              <a:ea typeface="Courier New"/>
              <a:cs typeface="Courier New"/>
              <a:sym typeface="Courier New"/>
            </a:endParaRPr>
          </a:p>
          <a:p>
            <a:pPr indent="-370522" lvl="0" marL="457200" rtl="0" algn="l">
              <a:lnSpc>
                <a:spcPct val="200000"/>
              </a:lnSpc>
              <a:spcBef>
                <a:spcPts val="0"/>
              </a:spcBef>
              <a:spcAft>
                <a:spcPts val="0"/>
              </a:spcAft>
              <a:buClr>
                <a:srgbClr val="292929"/>
              </a:buClr>
              <a:buSzPts val="2235"/>
              <a:buFont typeface="Courier New"/>
              <a:buChar char="●"/>
            </a:pPr>
            <a:r>
              <a:rPr lang="en-US" sz="2235">
                <a:solidFill>
                  <a:srgbClr val="292929"/>
                </a:solidFill>
                <a:latin typeface="Courier New"/>
                <a:ea typeface="Courier New"/>
                <a:cs typeface="Courier New"/>
                <a:sym typeface="Courier New"/>
              </a:rPr>
              <a:t>Orbits ES-L1, GEO, HEO, SSO, and VLEO had the highest success rates.</a:t>
            </a:r>
            <a:endParaRPr sz="2235">
              <a:solidFill>
                <a:srgbClr val="292929"/>
              </a:solidFill>
              <a:latin typeface="Courier New"/>
              <a:ea typeface="Courier New"/>
              <a:cs typeface="Courier New"/>
              <a:sym typeface="Courier New"/>
            </a:endParaRPr>
          </a:p>
          <a:p>
            <a:pPr indent="-370522" lvl="0" marL="457200" rtl="0" algn="l">
              <a:lnSpc>
                <a:spcPct val="200000"/>
              </a:lnSpc>
              <a:spcBef>
                <a:spcPts val="0"/>
              </a:spcBef>
              <a:spcAft>
                <a:spcPts val="0"/>
              </a:spcAft>
              <a:buClr>
                <a:srgbClr val="292929"/>
              </a:buClr>
              <a:buSzPts val="2235"/>
              <a:buFont typeface="Courier New"/>
              <a:buChar char="●"/>
            </a:pPr>
            <a:r>
              <a:rPr lang="en-US" sz="2235">
                <a:solidFill>
                  <a:srgbClr val="292929"/>
                </a:solidFill>
                <a:latin typeface="Courier New"/>
                <a:ea typeface="Courier New"/>
                <a:cs typeface="Courier New"/>
                <a:sym typeface="Courier New"/>
              </a:rPr>
              <a:t>KSC LC-39A had the most successful launches.</a:t>
            </a:r>
            <a:endParaRPr sz="2235">
              <a:solidFill>
                <a:srgbClr val="292929"/>
              </a:solidFill>
              <a:latin typeface="Courier New"/>
              <a:ea typeface="Courier New"/>
              <a:cs typeface="Courier New"/>
              <a:sym typeface="Courier New"/>
            </a:endParaRPr>
          </a:p>
          <a:p>
            <a:pPr indent="-370522" lvl="0" marL="457200" rtl="0" algn="l">
              <a:lnSpc>
                <a:spcPct val="200000"/>
              </a:lnSpc>
              <a:spcBef>
                <a:spcPts val="0"/>
              </a:spcBef>
              <a:spcAft>
                <a:spcPts val="0"/>
              </a:spcAft>
              <a:buClr>
                <a:srgbClr val="292929"/>
              </a:buClr>
              <a:buSzPts val="2235"/>
              <a:buFont typeface="Courier New"/>
              <a:buChar char="●"/>
            </a:pPr>
            <a:r>
              <a:rPr lang="en-US" sz="2235">
                <a:solidFill>
                  <a:srgbClr val="292929"/>
                </a:solidFill>
                <a:latin typeface="Courier New"/>
                <a:ea typeface="Courier New"/>
                <a:cs typeface="Courier New"/>
                <a:sym typeface="Courier New"/>
              </a:rPr>
              <a:t>The Decision Tree classifier is the best algorithm for this task.</a:t>
            </a:r>
            <a:endParaRPr sz="2235">
              <a:solidFill>
                <a:srgbClr val="292929"/>
              </a:solidFill>
              <a:latin typeface="Courier New"/>
              <a:ea typeface="Courier New"/>
              <a:cs typeface="Courier New"/>
              <a:sym typeface="Courier New"/>
            </a:endParaRPr>
          </a:p>
          <a:p>
            <a:pPr indent="0" lvl="0" marL="457200" marR="0" rtl="0" algn="l">
              <a:lnSpc>
                <a:spcPct val="200000"/>
              </a:lnSpc>
              <a:spcBef>
                <a:spcPts val="1400"/>
              </a:spcBef>
              <a:spcAft>
                <a:spcPts val="0"/>
              </a:spcAft>
              <a:buSzPts val="1018"/>
              <a:buNone/>
            </a:pPr>
            <a:r>
              <a:t/>
            </a:r>
            <a:endParaRPr sz="2235">
              <a:solidFill>
                <a:srgbClr val="292929"/>
              </a:solidFill>
              <a:latin typeface="Courier New"/>
              <a:ea typeface="Courier New"/>
              <a:cs typeface="Courier New"/>
              <a:sym typeface="Courier New"/>
            </a:endParaRPr>
          </a:p>
        </p:txBody>
      </p:sp>
      <p:sp>
        <p:nvSpPr>
          <p:cNvPr id="417" name="Google Shape;417;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Conclusions</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2" name="Shape 422"/>
        <p:cNvGrpSpPr/>
        <p:nvPr/>
      </p:nvGrpSpPr>
      <p:grpSpPr>
        <a:xfrm>
          <a:off x="0" y="0"/>
          <a:ext cx="0" cy="0"/>
          <a:chOff x="0" y="0"/>
          <a:chExt cx="0" cy="0"/>
        </a:xfrm>
      </p:grpSpPr>
      <p:sp>
        <p:nvSpPr>
          <p:cNvPr id="423" name="Google Shape;423;p60"/>
          <p:cNvSpPr txBox="1"/>
          <p:nvPr/>
        </p:nvSpPr>
        <p:spPr>
          <a:xfrm>
            <a:off x="907950" y="1054900"/>
            <a:ext cx="10376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ourier New"/>
                <a:ea typeface="Courier New"/>
                <a:cs typeface="Courier New"/>
                <a:sym typeface="Courier New"/>
              </a:rPr>
              <a:t>FInal Say:</a:t>
            </a:r>
            <a:endParaRPr sz="2400">
              <a:latin typeface="Courier New"/>
              <a:ea typeface="Courier New"/>
              <a:cs typeface="Courier New"/>
              <a:sym typeface="Courier New"/>
            </a:endParaRPr>
          </a:p>
          <a:p>
            <a:pPr indent="0" lvl="0" marL="0" rtl="0" algn="l">
              <a:spcBef>
                <a:spcPts val="0"/>
              </a:spcBef>
              <a:spcAft>
                <a:spcPts val="0"/>
              </a:spcAft>
              <a:buNone/>
            </a:pPr>
            <a:r>
              <a:rPr lang="en-US" sz="2400">
                <a:latin typeface="Courier New"/>
                <a:ea typeface="Courier New"/>
                <a:cs typeface="Courier New"/>
                <a:sym typeface="Courier New"/>
              </a:rPr>
              <a:t>In this project I tried to complete all the tasks as it is but while drawing the dashboard I tried to add my own understanding to it. Here is the link to my source code: </a:t>
            </a:r>
            <a:r>
              <a:rPr lang="en-US" sz="2400" u="sng">
                <a:solidFill>
                  <a:schemeClr val="hlink"/>
                </a:solidFill>
                <a:latin typeface="Courier New"/>
                <a:ea typeface="Courier New"/>
                <a:cs typeface="Courier New"/>
                <a:sym typeface="Courier New"/>
                <a:hlinkClick r:id="rId3"/>
              </a:rPr>
              <a:t>https://github.com/SisamK/Applied-Data-Science-Course/blob/main/spacex_dash_app.py.1</a:t>
            </a:r>
            <a:endParaRPr sz="2400">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ourier New"/>
                <a:ea typeface="Courier New"/>
                <a:cs typeface="Courier New"/>
                <a:sym typeface="Courier New"/>
              </a:rPr>
              <a:t>‹#›</a:t>
            </a:fld>
            <a:endParaRPr>
              <a:latin typeface="Courier New"/>
              <a:ea typeface="Courier New"/>
              <a:cs typeface="Courier New"/>
              <a:sym typeface="Courier New"/>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Courier New"/>
                <a:ea typeface="Courier New"/>
                <a:cs typeface="Courier New"/>
                <a:sym typeface="Courier New"/>
              </a:rPr>
              <a:t>Executive Summary</a:t>
            </a:r>
            <a:endParaRPr>
              <a:latin typeface="Courier New"/>
              <a:ea typeface="Courier New"/>
              <a:cs typeface="Courier New"/>
              <a:sym typeface="Courier New"/>
            </a:endParaRPr>
          </a:p>
          <a:p>
            <a:pPr indent="-228600" lvl="0" marL="228600" marR="0" rtl="0" algn="l">
              <a:lnSpc>
                <a:spcPct val="120000"/>
              </a:lnSpc>
              <a:spcBef>
                <a:spcPts val="1400"/>
              </a:spcBef>
              <a:spcAft>
                <a:spcPts val="0"/>
              </a:spcAft>
              <a:buClr>
                <a:srgbClr val="292929"/>
              </a:buClr>
              <a:buSzPct val="100000"/>
              <a:buFont typeface="Courier New"/>
              <a:buChar char="•"/>
            </a:pPr>
            <a:r>
              <a:rPr lang="en-US" sz="8800">
                <a:solidFill>
                  <a:srgbClr val="292929"/>
                </a:solidFill>
                <a:latin typeface="Courier New"/>
                <a:ea typeface="Courier New"/>
                <a:cs typeface="Courier New"/>
                <a:sym typeface="Courier New"/>
              </a:rPr>
              <a:t>Data collection methodology:</a:t>
            </a:r>
            <a:endParaRPr>
              <a:latin typeface="Courier New"/>
              <a:ea typeface="Courier New"/>
              <a:cs typeface="Courier New"/>
              <a:sym typeface="Courier New"/>
            </a:endParaRPr>
          </a:p>
          <a:p>
            <a:pPr indent="-228600" lvl="1" marL="685800" marR="0" rtl="0" algn="l">
              <a:lnSpc>
                <a:spcPct val="120000"/>
              </a:lnSpc>
              <a:spcBef>
                <a:spcPts val="1400"/>
              </a:spcBef>
              <a:spcAft>
                <a:spcPts val="0"/>
              </a:spcAft>
              <a:buClr>
                <a:srgbClr val="757070"/>
              </a:buClr>
              <a:buSzPct val="100000"/>
              <a:buFont typeface="Courier New"/>
              <a:buChar char="•"/>
            </a:pPr>
            <a:r>
              <a:rPr i="0" lang="en-US" sz="7600" u="none" cap="none" strike="noStrike">
                <a:solidFill>
                  <a:srgbClr val="757070"/>
                </a:solidFill>
                <a:latin typeface="Courier New"/>
                <a:ea typeface="Courier New"/>
                <a:cs typeface="Courier New"/>
                <a:sym typeface="Courier New"/>
              </a:rPr>
              <a:t>Describe how data was collected </a:t>
            </a:r>
            <a:endParaRPr>
              <a:latin typeface="Courier New"/>
              <a:ea typeface="Courier New"/>
              <a:cs typeface="Courier New"/>
              <a:sym typeface="Courier New"/>
            </a:endParaRPr>
          </a:p>
          <a:p>
            <a:pPr indent="-228600" lvl="0" marL="228600" marR="0" rtl="0" algn="l">
              <a:lnSpc>
                <a:spcPct val="120000"/>
              </a:lnSpc>
              <a:spcBef>
                <a:spcPts val="1400"/>
              </a:spcBef>
              <a:spcAft>
                <a:spcPts val="0"/>
              </a:spcAft>
              <a:buClr>
                <a:srgbClr val="292929"/>
              </a:buClr>
              <a:buSzPct val="100000"/>
              <a:buFont typeface="Courier New"/>
              <a:buChar char="•"/>
            </a:pPr>
            <a:r>
              <a:rPr lang="en-US" sz="8800">
                <a:solidFill>
                  <a:srgbClr val="292929"/>
                </a:solidFill>
                <a:latin typeface="Courier New"/>
                <a:ea typeface="Courier New"/>
                <a:cs typeface="Courier New"/>
                <a:sym typeface="Courier New"/>
              </a:rPr>
              <a:t>Perform data wrangling</a:t>
            </a:r>
            <a:endParaRPr>
              <a:latin typeface="Courier New"/>
              <a:ea typeface="Courier New"/>
              <a:cs typeface="Courier New"/>
              <a:sym typeface="Courier New"/>
            </a:endParaRPr>
          </a:p>
          <a:p>
            <a:pPr indent="-228600" lvl="1" marL="685800" marR="0" rtl="0" algn="l">
              <a:lnSpc>
                <a:spcPct val="120000"/>
              </a:lnSpc>
              <a:spcBef>
                <a:spcPts val="1400"/>
              </a:spcBef>
              <a:spcAft>
                <a:spcPts val="0"/>
              </a:spcAft>
              <a:buClr>
                <a:srgbClr val="757070"/>
              </a:buClr>
              <a:buSzPct val="100000"/>
              <a:buFont typeface="Courier New"/>
              <a:buChar char="•"/>
            </a:pPr>
            <a:r>
              <a:rPr i="0" lang="en-US" sz="7600" u="none" cap="none" strike="noStrike">
                <a:solidFill>
                  <a:srgbClr val="757070"/>
                </a:solidFill>
                <a:latin typeface="Courier New"/>
                <a:ea typeface="Courier New"/>
                <a:cs typeface="Courier New"/>
                <a:sym typeface="Courier New"/>
              </a:rPr>
              <a:t>Describe how data was processed</a:t>
            </a:r>
            <a:endParaRPr>
              <a:latin typeface="Courier New"/>
              <a:ea typeface="Courier New"/>
              <a:cs typeface="Courier New"/>
              <a:sym typeface="Courier New"/>
            </a:endParaRPr>
          </a:p>
          <a:p>
            <a:pPr indent="-228600" lvl="0" marL="228600" marR="0" rtl="0" algn="l">
              <a:lnSpc>
                <a:spcPct val="120000"/>
              </a:lnSpc>
              <a:spcBef>
                <a:spcPts val="1400"/>
              </a:spcBef>
              <a:spcAft>
                <a:spcPts val="0"/>
              </a:spcAft>
              <a:buClr>
                <a:srgbClr val="292929"/>
              </a:buClr>
              <a:buSzPct val="100000"/>
              <a:buFont typeface="Courier New"/>
              <a:buChar char="•"/>
            </a:pPr>
            <a:r>
              <a:rPr lang="en-US" sz="8800">
                <a:solidFill>
                  <a:srgbClr val="292929"/>
                </a:solidFill>
                <a:latin typeface="Courier New"/>
                <a:ea typeface="Courier New"/>
                <a:cs typeface="Courier New"/>
                <a:sym typeface="Courier New"/>
              </a:rPr>
              <a:t>Perform exploratory data analysis (EDA) using visualization and SQL</a:t>
            </a:r>
            <a:endParaRPr>
              <a:latin typeface="Courier New"/>
              <a:ea typeface="Courier New"/>
              <a:cs typeface="Courier New"/>
              <a:sym typeface="Courier New"/>
            </a:endParaRPr>
          </a:p>
          <a:p>
            <a:pPr indent="-228600" lvl="0" marL="228600" marR="0" rtl="0" algn="l">
              <a:lnSpc>
                <a:spcPct val="120000"/>
              </a:lnSpc>
              <a:spcBef>
                <a:spcPts val="1400"/>
              </a:spcBef>
              <a:spcAft>
                <a:spcPts val="0"/>
              </a:spcAft>
              <a:buClr>
                <a:srgbClr val="292929"/>
              </a:buClr>
              <a:buSzPct val="100000"/>
              <a:buFont typeface="Courier New"/>
              <a:buChar char="•"/>
            </a:pPr>
            <a:r>
              <a:rPr lang="en-US" sz="8800">
                <a:solidFill>
                  <a:srgbClr val="292929"/>
                </a:solidFill>
                <a:latin typeface="Courier New"/>
                <a:ea typeface="Courier New"/>
                <a:cs typeface="Courier New"/>
                <a:sym typeface="Courier New"/>
              </a:rPr>
              <a:t>Perform interactive visual analytics using Folium and Plotly Dash</a:t>
            </a:r>
            <a:endParaRPr>
              <a:latin typeface="Courier New"/>
              <a:ea typeface="Courier New"/>
              <a:cs typeface="Courier New"/>
              <a:sym typeface="Courier New"/>
            </a:endParaRPr>
          </a:p>
          <a:p>
            <a:pPr indent="-228600" lvl="0" marL="228600" marR="0" rtl="0" algn="l">
              <a:lnSpc>
                <a:spcPct val="120000"/>
              </a:lnSpc>
              <a:spcBef>
                <a:spcPts val="1400"/>
              </a:spcBef>
              <a:spcAft>
                <a:spcPts val="0"/>
              </a:spcAft>
              <a:buClr>
                <a:srgbClr val="292929"/>
              </a:buClr>
              <a:buSzPct val="100000"/>
              <a:buFont typeface="Courier New"/>
              <a:buChar char="•"/>
            </a:pPr>
            <a:r>
              <a:rPr lang="en-US" sz="8800">
                <a:solidFill>
                  <a:srgbClr val="292929"/>
                </a:solidFill>
                <a:latin typeface="Courier New"/>
                <a:ea typeface="Courier New"/>
                <a:cs typeface="Courier New"/>
                <a:sym typeface="Courier New"/>
              </a:rPr>
              <a:t>Perform predictive analysis using classification models</a:t>
            </a:r>
            <a:endParaRPr>
              <a:latin typeface="Courier New"/>
              <a:ea typeface="Courier New"/>
              <a:cs typeface="Courier New"/>
              <a:sym typeface="Courier New"/>
            </a:endParaRPr>
          </a:p>
          <a:p>
            <a:pPr indent="-228600" lvl="1" marL="685800" marR="0" rtl="0" algn="l">
              <a:lnSpc>
                <a:spcPct val="120000"/>
              </a:lnSpc>
              <a:spcBef>
                <a:spcPts val="1400"/>
              </a:spcBef>
              <a:spcAft>
                <a:spcPts val="0"/>
              </a:spcAft>
              <a:buClr>
                <a:srgbClr val="757070"/>
              </a:buClr>
              <a:buSzPct val="100000"/>
              <a:buFont typeface="Courier New"/>
              <a:buChar char="•"/>
            </a:pPr>
            <a:r>
              <a:rPr i="0" lang="en-US" sz="7600" u="none" cap="none" strike="noStrike">
                <a:solidFill>
                  <a:srgbClr val="757070"/>
                </a:solidFill>
                <a:latin typeface="Courier New"/>
                <a:ea typeface="Courier New"/>
                <a:cs typeface="Courier New"/>
                <a:sym typeface="Courier New"/>
              </a:rPr>
              <a:t>How to build, tune, evaluate classification models</a:t>
            </a:r>
            <a:endParaRPr>
              <a:latin typeface="Courier New"/>
              <a:ea typeface="Courier New"/>
              <a:cs typeface="Courier New"/>
              <a:sym typeface="Courier New"/>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Courier New"/>
              <a:ea typeface="Courier New"/>
              <a:cs typeface="Courier New"/>
              <a:sym typeface="Courier New"/>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Courier New"/>
              <a:ea typeface="Courier New"/>
              <a:cs typeface="Courier New"/>
              <a:sym typeface="Courier New"/>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Courier New"/>
              <a:ea typeface="Courier New"/>
              <a:cs typeface="Courier New"/>
              <a:sym typeface="Courier New"/>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Courier New"/>
              <a:ea typeface="Courier New"/>
              <a:cs typeface="Courier New"/>
              <a:sym typeface="Courier New"/>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Courier New"/>
              <a:ea typeface="Courier New"/>
              <a:cs typeface="Courier New"/>
              <a:sym typeface="Courier New"/>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Methodology</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683525" y="1531625"/>
            <a:ext cx="10515600" cy="52302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00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API Data Collection: We made a GET request to the SpaceX API to collect Falcon 9 launch data, decoded it into JSON format, and converted it into a pandas DataFrame for analysis.</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Data Cleaning: We checked for missing values in the collected data and filled in the missing information to ensure data consistency.</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Web Scraping: We scraped Falcon 9 launch records from Wikipedia using BeautifulSoup, extracting the data from an HTML table and converting it into a pandas DataFrame.</a:t>
            </a:r>
            <a:endParaRPr sz="2200">
              <a:solidFill>
                <a:schemeClr val="dk1"/>
              </a:solidFill>
              <a:latin typeface="Courier New"/>
              <a:ea typeface="Courier New"/>
              <a:cs typeface="Courier New"/>
              <a:sym typeface="Courier New"/>
            </a:endParaRPr>
          </a:p>
          <a:p>
            <a:pPr indent="-368300" lvl="0" marL="457200" rtl="0" algn="l">
              <a:lnSpc>
                <a:spcPct val="115000"/>
              </a:lnSpc>
              <a:spcBef>
                <a:spcPts val="0"/>
              </a:spcBef>
              <a:spcAft>
                <a:spcPts val="0"/>
              </a:spcAft>
              <a:buClr>
                <a:schemeClr val="dk1"/>
              </a:buClr>
              <a:buSzPts val="2200"/>
              <a:buFont typeface="Courier New"/>
              <a:buChar char="●"/>
            </a:pPr>
            <a:r>
              <a:rPr lang="en-US" sz="2200">
                <a:solidFill>
                  <a:schemeClr val="dk1"/>
                </a:solidFill>
                <a:latin typeface="Courier New"/>
                <a:ea typeface="Courier New"/>
                <a:cs typeface="Courier New"/>
                <a:sym typeface="Courier New"/>
              </a:rPr>
              <a:t>Structured Data: The data collection process allowed us to gather and organize the data efficiently, ensuring it was ready for analysis.</a:t>
            </a:r>
            <a:endParaRPr sz="2200">
              <a:solidFill>
                <a:schemeClr val="dk1"/>
              </a:solidFill>
              <a:latin typeface="Courier New"/>
              <a:ea typeface="Courier New"/>
              <a:cs typeface="Courier New"/>
              <a:sym typeface="Courier New"/>
            </a:endParaRPr>
          </a:p>
          <a:p>
            <a:pPr indent="0" lvl="0" marL="0" marR="0" rtl="0" algn="l">
              <a:lnSpc>
                <a:spcPct val="115000"/>
              </a:lnSpc>
              <a:spcBef>
                <a:spcPts val="1000"/>
              </a:spcBef>
              <a:spcAft>
                <a:spcPts val="0"/>
              </a:spcAft>
              <a:buClr>
                <a:schemeClr val="dk1"/>
              </a:buClr>
              <a:buSzPts val="2800"/>
              <a:buFont typeface="Arial"/>
              <a:buNone/>
            </a:pPr>
            <a:r>
              <a:t/>
            </a:r>
            <a:endParaRPr sz="2200">
              <a:solidFill>
                <a:srgbClr val="292929"/>
              </a:solidFill>
              <a:latin typeface="Courier New"/>
              <a:ea typeface="Courier New"/>
              <a:cs typeface="Courier New"/>
              <a:sym typeface="Courier New"/>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Data Collection</a:t>
            </a:r>
            <a:endParaRPr sz="4000">
              <a:solidFill>
                <a:srgbClr val="0B49CB"/>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276700" y="1800225"/>
            <a:ext cx="6631800" cy="4978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200">
                <a:solidFill>
                  <a:srgbClr val="292929"/>
                </a:solidFill>
                <a:latin typeface="Courier New"/>
                <a:ea typeface="Courier New"/>
                <a:cs typeface="Courier New"/>
                <a:sym typeface="Courier New"/>
              </a:rPr>
              <a:t>To collect SpaceX launch data, we send a GET request to the API, parse the response into a DataFrame, and clean the data. We then enrich the data by making additional API calls for details like booster version, launchpad location, and payload mass. Finally, the enriched data is ready for analysis.</a:t>
            </a:r>
            <a:endParaRPr sz="2200">
              <a:solidFill>
                <a:srgbClr val="292929"/>
              </a:solidFill>
              <a:latin typeface="Courier New"/>
              <a:ea typeface="Courier New"/>
              <a:cs typeface="Courier New"/>
              <a:sym typeface="Courier New"/>
            </a:endParaRPr>
          </a:p>
          <a:p>
            <a:pPr indent="0" lvl="0" marL="0" marR="0" rtl="0" algn="l">
              <a:lnSpc>
                <a:spcPct val="90000"/>
              </a:lnSpc>
              <a:spcBef>
                <a:spcPts val="1200"/>
              </a:spcBef>
              <a:spcAft>
                <a:spcPts val="0"/>
              </a:spcAft>
              <a:buClr>
                <a:schemeClr val="dk1"/>
              </a:buClr>
              <a:buSzPts val="2800"/>
              <a:buFont typeface="Arial"/>
              <a:buNone/>
            </a:pPr>
            <a:r>
              <a:rPr lang="en-US" sz="2200" u="sng">
                <a:solidFill>
                  <a:schemeClr val="hlink"/>
                </a:solidFill>
                <a:latin typeface="Courier New"/>
                <a:ea typeface="Courier New"/>
                <a:cs typeface="Courier New"/>
                <a:sym typeface="Courier New"/>
                <a:hlinkClick r:id="rId4"/>
              </a:rPr>
              <a:t>https://github.com/SisamK/Applied-Data-Science-Course/blob/main/jupyter-labs-spacex-data-collection-api.ipynb</a:t>
            </a:r>
            <a:endParaRPr sz="2200">
              <a:solidFill>
                <a:schemeClr val="dk1"/>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ourier New"/>
              <a:ea typeface="Courier New"/>
              <a:cs typeface="Courier New"/>
              <a:sym typeface="Courier New"/>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Data Collection – SpaceX API</a:t>
            </a:r>
            <a:endParaRPr>
              <a:latin typeface="Courier New"/>
              <a:ea typeface="Courier New"/>
              <a:cs typeface="Courier New"/>
              <a:sym typeface="Courier New"/>
            </a:endParaRPr>
          </a:p>
        </p:txBody>
      </p:sp>
      <p:pic>
        <p:nvPicPr>
          <p:cNvPr id="138" name="Google Shape;138;p22"/>
          <p:cNvPicPr preferRelativeResize="0"/>
          <p:nvPr/>
        </p:nvPicPr>
        <p:blipFill>
          <a:blip r:embed="rId5">
            <a:alphaModFix/>
          </a:blip>
          <a:stretch>
            <a:fillRect/>
          </a:stretch>
        </p:blipFill>
        <p:spPr>
          <a:xfrm>
            <a:off x="7395850" y="1672449"/>
            <a:ext cx="4062119" cy="463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207525" y="1792300"/>
            <a:ext cx="6571500" cy="50658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0"/>
              </a:spcBef>
              <a:spcAft>
                <a:spcPts val="0"/>
              </a:spcAft>
              <a:buClr>
                <a:schemeClr val="dk1"/>
              </a:buClr>
              <a:buSzPts val="2000"/>
              <a:buFont typeface="Arial"/>
              <a:buChar char="•"/>
            </a:pPr>
            <a:r>
              <a:rPr lang="en-US" sz="2000">
                <a:solidFill>
                  <a:schemeClr val="dk1"/>
                </a:solidFill>
                <a:latin typeface="Courier New"/>
                <a:ea typeface="Courier New"/>
                <a:cs typeface="Courier New"/>
                <a:sym typeface="Courier New"/>
              </a:rPr>
              <a:t>To scrape Falcon 9 launch records, the process starts by importing necessary packages like requests, beautifulsoup4, and pandas. The first step is to fetch the webpage using requests.get(). Once the page is fetched, it’s parsed with BeautifulSoup to extract the relevant table headers. Then, a dictionary is created with keys derived from these headers. Next, the script loops through the table rows to extract data and populate the dictionary. </a:t>
            </a:r>
            <a:endParaRPr sz="2000">
              <a:solidFill>
                <a:schemeClr val="dk1"/>
              </a:solidFill>
              <a:latin typeface="Courier New"/>
              <a:ea typeface="Courier New"/>
              <a:cs typeface="Courier New"/>
              <a:sym typeface="Courier New"/>
            </a:endParaRPr>
          </a:p>
          <a:p>
            <a:pPr indent="-215900" lvl="0" marL="228600" marR="0" rtl="0" algn="l">
              <a:lnSpc>
                <a:spcPct val="100000"/>
              </a:lnSpc>
              <a:spcBef>
                <a:spcPts val="1400"/>
              </a:spcBef>
              <a:spcAft>
                <a:spcPts val="0"/>
              </a:spcAft>
              <a:buClr>
                <a:srgbClr val="292929"/>
              </a:buClr>
              <a:buSzPts val="2000"/>
              <a:buFont typeface="Courier New"/>
              <a:buChar char="•"/>
            </a:pPr>
            <a:r>
              <a:rPr lang="en-US" sz="2000" u="sng">
                <a:solidFill>
                  <a:schemeClr val="hlink"/>
                </a:solidFill>
                <a:latin typeface="Courier New"/>
                <a:ea typeface="Courier New"/>
                <a:cs typeface="Courier New"/>
                <a:sym typeface="Courier New"/>
                <a:hlinkClick r:id="rId3"/>
              </a:rPr>
              <a:t>https://github.com/SisamK/Applied-Data-Science-Course/blob/main/jupyter-labs-webscraping.ipynb</a:t>
            </a:r>
            <a:endParaRPr sz="2000">
              <a:latin typeface="Courier New"/>
              <a:ea typeface="Courier New"/>
              <a:cs typeface="Courier New"/>
              <a:sym typeface="Courier New"/>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Courier New"/>
                <a:ea typeface="Courier New"/>
                <a:cs typeface="Courier New"/>
                <a:sym typeface="Courier New"/>
              </a:rPr>
              <a:t>Data Collection - Scraping</a:t>
            </a:r>
            <a:endParaRPr sz="4000">
              <a:solidFill>
                <a:srgbClr val="0B49CB"/>
              </a:solidFill>
              <a:latin typeface="Courier New"/>
              <a:ea typeface="Courier New"/>
              <a:cs typeface="Courier New"/>
              <a:sym typeface="Courier New"/>
            </a:endParaRPr>
          </a:p>
        </p:txBody>
      </p:sp>
      <p:pic>
        <p:nvPicPr>
          <p:cNvPr id="147" name="Google Shape;147;p23"/>
          <p:cNvPicPr preferRelativeResize="0"/>
          <p:nvPr/>
        </p:nvPicPr>
        <p:blipFill>
          <a:blip r:embed="rId4">
            <a:alphaModFix/>
          </a:blip>
          <a:stretch>
            <a:fillRect/>
          </a:stretch>
        </p:blipFill>
        <p:spPr>
          <a:xfrm>
            <a:off x="7372276" y="1240098"/>
            <a:ext cx="4416199" cy="5325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